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D4E0"/>
    <a:srgbClr val="167E92"/>
    <a:srgbClr val="009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0"/>
    <p:restoredTop sz="94700"/>
  </p:normalViewPr>
  <p:slideViewPr>
    <p:cSldViewPr snapToGrid="0">
      <p:cViewPr varScale="1">
        <p:scale>
          <a:sx n="123" d="100"/>
          <a:sy n="123" d="100"/>
        </p:scale>
        <p:origin x="5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ACB84-888D-4B41-B1B6-A04216CB2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491E0F-D1FC-B076-D27E-EF6E0B9CC6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DB9B-4C6B-CB96-3702-08F00C8002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DE6AD-59E0-C942-43D9-AE8A615E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01160-77B2-67E9-5A36-3133414A6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3771-27D8-EFC1-F91F-A1BFA10C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D3E1A-437C-9D4D-7D9E-D74F2F961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A75D9-F097-62C1-A668-041066BBE1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DA348-F672-6D65-4DA8-8996F9539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8FDA4-18E3-B7B8-5B75-17441C7D5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3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0DE6E5-1E3B-C469-E855-15AED4F780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48BED3-E4CD-6F6D-904D-94161DFC9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EEA95-4E9A-9093-F29F-506330D7D9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72864-8BF1-AEF6-8ACD-57A9DD083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89FC8-569A-C7A2-050C-553F5339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86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70EEB-2DE9-9F5B-6FC7-88FB6AEF9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B48934-F24D-1A92-4E52-D5742A131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B73FC2-FF08-947A-7843-FDDCD47B1728}"/>
              </a:ext>
            </a:extLst>
          </p:cNvPr>
          <p:cNvSpPr txBox="1"/>
          <p:nvPr userDrawn="1"/>
        </p:nvSpPr>
        <p:spPr>
          <a:xfrm>
            <a:off x="735104" y="304800"/>
            <a:ext cx="6911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67E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assessment questions</a:t>
            </a:r>
          </a:p>
        </p:txBody>
      </p:sp>
    </p:spTree>
    <p:extLst>
      <p:ext uri="{BB962C8B-B14F-4D97-AF65-F5344CB8AC3E}">
        <p14:creationId xmlns:p14="http://schemas.microsoft.com/office/powerpoint/2010/main" val="2783456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4A54A-8604-8D88-A17C-578F67EE8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F4DD0-7DB8-C9D5-F042-D81AE7384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152CB-3895-04E4-A88C-763BEB54DB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6E3EA-13C0-81FD-0D37-7B8E9DC48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DBFC5-57DF-A695-3C87-E1DE95A5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27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EF571-D9EE-2B75-9D10-A1CF4FDF9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FF54F-1A89-DDA1-2CFF-B96AC9773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5C9A9-A165-B44E-6B4F-EFA01EF8F3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ED030-7336-7093-52F5-4773DBA8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20F18-A435-D8B9-C854-59D985F42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95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37A6-380F-3503-B756-87195D954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26509-26E2-21A2-E977-41F42D9D5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32107C-7B00-D2FD-04E6-C49080B5C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981B6-A8DD-BB62-F736-C9E640C4CE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8EC7A9-B6A8-D4D9-A430-CC8D42B0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2AAE1-8758-689D-256E-C7B09A003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61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D1497-EBBB-1050-D25C-5753335F3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2BE2D-311F-ED42-3BE8-D1656739E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288406-AE8D-3645-9708-0AC00DBA4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EB1148-8B80-F71F-5640-2BE80BE88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2A5F5A-6CC6-06E8-A992-05CDCB7F8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1B456E-485F-BB60-C85F-1920A6714E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FBA642-1D94-98AF-AD03-E749587B5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4BF1B7-E409-7004-CAF8-974890CA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70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E4FF4-38FD-10E7-19BD-32B107ED0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263F72-C9DB-9083-9349-67184251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B9BFF0-6849-B968-9F44-EC3A303E4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03EB48-399F-9A74-AF29-F02FB246C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235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18B5B1-9BFD-541A-5830-DC01F94172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591A86-4A5F-081B-9CDD-6D065A019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88C2D-AD6B-AA8F-EACD-6F9EDFB0C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08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17928-2862-F0C7-C084-271B46345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27CE5-B611-B283-F3D0-C35244CD5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A70A14-BB85-0849-66E0-EB845E903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2A1919-6B83-6FCD-52BD-5F0EE4DF53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7832A4-150E-DB37-A9B4-CC9D62010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D61A21-2544-8AF8-DF3C-24409EE2B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A95A7-4DE2-E2BB-DFAF-A45E8526C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9B0F-A0A3-CBDD-8612-43515B136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C90C9-04D5-B4ED-B5A3-9EE6736D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791D7-8485-436E-87A2-63CFCFB3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14F5-69CF-24EC-C210-FF4A0976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637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7817A-16E6-FCEB-DC08-2D1FCB0BF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693E9D-411D-0B1C-7D36-B6EE78370D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168EC-5CA8-A841-7872-3694687CC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CFE54-AB9E-DD34-660E-85F91B96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ECDEE-7828-23BC-7DD0-13E736688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26B20C-9DDF-FBB9-CB36-8D2E0DFC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77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9F0D7-6BA7-A046-B608-B8CD4C1A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53485-F026-1AFC-6F0C-4A06FED41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1B36-0244-0869-02CB-D1AF4A2C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86FB0-1B52-AA4C-DA47-FC0FF2E3C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99772-F3E6-30B9-D6C2-BB684B656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95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F5DCEA-927D-CB7C-86B4-2573FA811C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9E08E-D4E7-44DE-6A2A-8736A37F5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0C261-E761-87B0-CB70-0DDC0817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587" y="6176964"/>
            <a:ext cx="4908178" cy="315912"/>
          </a:xfrm>
          <a:prstGeom prst="rect">
            <a:avLst/>
          </a:prstGeom>
        </p:spPr>
        <p:txBody>
          <a:bodyPr/>
          <a:lstStyle/>
          <a:p>
            <a:fld id="{084BA140-D4A4-BB4A-84FD-9B3F3D1D646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3EE5E-97D9-B1BB-B14C-CFE36C0E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1041C-AA7D-4CB4-217F-9A8B222D1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F59FC0-A8A3-C64E-A84C-8D57FFDF7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0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55F75-AD27-5B16-B609-FEB22FB7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B3B94-27AD-D4B2-0815-CCD0CCE9F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A50A9-BD57-69AB-5CD6-097D92EE8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131AC-3943-F2BF-83A6-F383B0B83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8D0F0-0F97-D298-B7D7-BA69FABC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3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04C7B-CCF7-B5A0-8486-3CBE53AFB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60CC5-EAE9-7619-4132-F13A9E99C4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CCFFF5-D587-BB51-C2EB-BD8C712EE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620EE-43AF-0317-4A8B-04574CE32F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68AFFA-1065-EF26-CEBC-87F395532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E911B-3B14-5CFE-3744-C02CA50F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1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D4765-C515-C200-AF08-E10B57C2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E57B2-E5D8-687F-8977-819861B37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14285-674E-AA8A-B210-8EE78E1A3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4F66FE-AB2F-4AD7-B2F8-FA138C458D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B4D8F4-6C9E-F5DA-6629-E7D60328B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0A6323-C8F8-ADD3-782C-0C51A5A38A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B89134-1B64-7518-77A5-EAAB71EF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10FDA7-BF8D-92E0-BBBB-8488553C6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0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79B86-B80F-CBE6-72FE-5F0C1F910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A8E710-C655-5562-5AB8-C1FEC1D7B9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60BD91-218F-F168-DE85-9E632E398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EE907-B612-7FF1-BC8C-552A859CE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1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EE4A75-82E0-4329-4C7E-15F2AD88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646E80-D3BA-E51E-3773-A9EDCB57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89329F-6D93-C93C-05E4-92C73715B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92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536AE-BD5A-A319-2009-346468BD3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0C394-756F-6370-1603-4199FF513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CF8C34-5595-3920-0B50-DB60F0B2C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D7DA61-34BB-5EF8-EF1F-50D5569A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757E68-AB52-BFB6-BE22-AC540BF8E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26E16-2183-EF8A-A1EB-9B54682E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71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72D99-A5D0-F6B7-D537-C39418C75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68F007-1571-8BC0-F7A4-1DE5000C1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06832-AF46-2FFB-3CFD-E11061422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65AB5-7905-A307-9B37-B27B98D43E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E7E318-6EA8-EF4F-B838-D66C200C378F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E5099-BCFC-C76D-8583-18D82F1E9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0B364-9C76-1AF7-24AC-95AC57A8D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E52437-4F47-F24B-A998-00B32C727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3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chrome-extension://efaidnbmnnnibpcajpcglclefindmkaj/https:/ccea.org.uk/downloads/docs/regulation-asset/Compliance/Fair%20Access%20by%20Design%3A%20Guidance%20for%20awarding%20organisations%20on%20designing%20high-quality%20and%20inclusive%20qualifications.pdf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square with white dots&#10;&#10;Description automatically generated">
            <a:extLst>
              <a:ext uri="{FF2B5EF4-FFF2-40B4-BE49-F238E27FC236}">
                <a16:creationId xmlns:a16="http://schemas.microsoft.com/office/drawing/2014/main" id="{49313C0A-E659-C1D7-CB8A-C024132001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2246966"/>
            <a:ext cx="12192000" cy="259715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81DBAFF-5FCA-303D-0DD5-A9B14A7B31E2}"/>
              </a:ext>
            </a:extLst>
          </p:cNvPr>
          <p:cNvSpPr txBox="1">
            <a:spLocks/>
          </p:cNvSpPr>
          <p:nvPr userDrawn="1"/>
        </p:nvSpPr>
        <p:spPr>
          <a:xfrm>
            <a:off x="844061" y="3617259"/>
            <a:ext cx="5830277" cy="417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Writing assessment questions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3FFDA44-399A-E040-241C-CC6D356298AE}"/>
              </a:ext>
            </a:extLst>
          </p:cNvPr>
          <p:cNvSpPr txBox="1">
            <a:spLocks/>
          </p:cNvSpPr>
          <p:nvPr userDrawn="1"/>
        </p:nvSpPr>
        <p:spPr>
          <a:xfrm>
            <a:off x="844061" y="3224439"/>
            <a:ext cx="7224174" cy="41726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800" dirty="0">
                <a:solidFill>
                  <a:srgbClr val="98D4E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Supporting Assessment Design </a:t>
            </a:r>
            <a:r>
              <a:rPr lang="en-GB" sz="1800" dirty="0">
                <a:solidFill>
                  <a:srgbClr val="98D4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Key Stage 3</a:t>
            </a:r>
            <a:endParaRPr lang="en-US" sz="1800" dirty="0">
              <a:solidFill>
                <a:srgbClr val="98D4E0"/>
              </a:solidFill>
            </a:endParaRPr>
          </a:p>
        </p:txBody>
      </p:sp>
      <p:pic>
        <p:nvPicPr>
          <p:cNvPr id="12" name="Picture 11" descr="A logo of a company&#10;&#10;Description automatically generated">
            <a:extLst>
              <a:ext uri="{FF2B5EF4-FFF2-40B4-BE49-F238E27FC236}">
                <a16:creationId xmlns:a16="http://schemas.microsoft.com/office/drawing/2014/main" id="{779D1EB0-FE71-7A95-5C89-D7F7D439AF7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219765" y="467414"/>
            <a:ext cx="1522494" cy="77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24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DDC271-F7CB-6EA8-4D5F-00C8C2FCC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5235E-4E3B-F5FC-44EE-990B0AAA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5F00E1-9772-2B9D-AFD6-334E80B46392}"/>
              </a:ext>
            </a:extLst>
          </p:cNvPr>
          <p:cNvSpPr txBox="1"/>
          <p:nvPr userDrawn="1"/>
        </p:nvSpPr>
        <p:spPr>
          <a:xfrm>
            <a:off x="730623" y="6369764"/>
            <a:ext cx="4827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</a:rPr>
              <a:t>Source: </a:t>
            </a:r>
            <a:r>
              <a:rPr lang="en-GB" sz="10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13"/>
              </a:rPr>
              <a:t>Fair Access by Design</a:t>
            </a:r>
            <a:r>
              <a:rPr lang="en-GB" sz="1000" dirty="0">
                <a:latin typeface="Arial" panose="020B0604020202020204" pitchFamily="34" charset="0"/>
                <a:ea typeface="Calibri" panose="020F0502020204030204" pitchFamily="34" charset="0"/>
              </a:rPr>
              <a:t> (Qualifications Wales and CCEA Regulation, 2019)</a:t>
            </a:r>
            <a:r>
              <a:rPr lang="en-GB" sz="1000" dirty="0"/>
              <a:t> </a:t>
            </a:r>
            <a:endParaRPr lang="en-US" sz="10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7E105B-3733-E7C5-33E5-CA0FD374623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" y="-17555"/>
            <a:ext cx="12192001" cy="19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7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09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8E991A5-5D83-02B9-2AB8-4D0478CA5008}"/>
              </a:ext>
            </a:extLst>
          </p:cNvPr>
          <p:cNvGrpSpPr/>
          <p:nvPr/>
        </p:nvGrpSpPr>
        <p:grpSpPr>
          <a:xfrm>
            <a:off x="8141852" y="2050031"/>
            <a:ext cx="2913530" cy="2913530"/>
            <a:chOff x="4401670" y="1093695"/>
            <a:chExt cx="2913530" cy="291353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A5F6867-F36F-2C4C-A47D-5BF55E9B16E4}"/>
                </a:ext>
              </a:extLst>
            </p:cNvPr>
            <p:cNvSpPr/>
            <p:nvPr/>
          </p:nvSpPr>
          <p:spPr>
            <a:xfrm>
              <a:off x="4401670" y="1093695"/>
              <a:ext cx="2913530" cy="2913530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FD76A35-05E6-48FB-ED7D-8AE696EE7B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480945" y="1298061"/>
              <a:ext cx="758491" cy="90039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7C0C90D-0833-5BDA-F067-CD0A237F8EF1}"/>
                </a:ext>
              </a:extLst>
            </p:cNvPr>
            <p:cNvSpPr txBox="1"/>
            <p:nvPr/>
          </p:nvSpPr>
          <p:spPr>
            <a:xfrm>
              <a:off x="4903693" y="2402822"/>
              <a:ext cx="19094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Hint:</a:t>
              </a:r>
            </a:p>
            <a:p>
              <a:pPr algn="ctr"/>
              <a:r>
                <a:rPr lang="en-GB" sz="1800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Divide the first</a:t>
              </a:r>
            </a:p>
            <a:p>
              <a:pPr algn="ctr"/>
              <a:r>
                <a:rPr lang="en-GB" sz="1800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sentence.</a:t>
              </a:r>
              <a:endParaRPr lang="en-US" sz="1800" dirty="0">
                <a:solidFill>
                  <a:srgbClr val="167E92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F159DA0E-58B6-8166-281D-4E096C849B99}"/>
              </a:ext>
            </a:extLst>
          </p:cNvPr>
          <p:cNvGrpSpPr/>
          <p:nvPr/>
        </p:nvGrpSpPr>
        <p:grpSpPr>
          <a:xfrm>
            <a:off x="744071" y="1802438"/>
            <a:ext cx="6085515" cy="2772196"/>
            <a:chOff x="744071" y="1802438"/>
            <a:chExt cx="6085515" cy="277219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2C082EF-E216-D5BC-78B2-1DF9A00D9A5B}"/>
                </a:ext>
              </a:extLst>
            </p:cNvPr>
            <p:cNvSpPr txBox="1"/>
            <p:nvPr/>
          </p:nvSpPr>
          <p:spPr>
            <a:xfrm>
              <a:off x="744071" y="2283366"/>
              <a:ext cx="6085515" cy="22912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GB" sz="2400" b="1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Original question</a:t>
              </a:r>
            </a:p>
            <a:p>
              <a:pPr>
                <a:lnSpc>
                  <a:spcPct val="115000"/>
                </a:lnSpc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Four-fifths of a Year 11 class of 35 pupils are going on a field trip. </a:t>
              </a:r>
              <a:endPara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5000"/>
                </a:lnSpc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How many pupils will be on the trip?</a:t>
              </a:r>
              <a:endPara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BA1CAA0-3947-C444-BC55-248EABFEA73D}"/>
                </a:ext>
              </a:extLst>
            </p:cNvPr>
            <p:cNvGrpSpPr/>
            <p:nvPr/>
          </p:nvGrpSpPr>
          <p:grpSpPr>
            <a:xfrm>
              <a:off x="803405" y="1802438"/>
              <a:ext cx="451958" cy="451958"/>
              <a:chOff x="803405" y="1802438"/>
              <a:chExt cx="451958" cy="451958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EFCC42BB-3A52-565D-25C2-A959AD54D2F6}"/>
                  </a:ext>
                </a:extLst>
              </p:cNvPr>
              <p:cNvSpPr/>
              <p:nvPr/>
            </p:nvSpPr>
            <p:spPr>
              <a:xfrm>
                <a:off x="803405" y="1802438"/>
                <a:ext cx="451958" cy="451958"/>
              </a:xfrm>
              <a:prstGeom prst="ellipse">
                <a:avLst/>
              </a:prstGeom>
              <a:solidFill>
                <a:srgbClr val="98D4E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rgbClr val="167E92"/>
                  </a:solidFill>
                </a:endParaRPr>
              </a:p>
            </p:txBody>
          </p:sp>
          <p:pic>
            <p:nvPicPr>
              <p:cNvPr id="5" name="Picture 4" descr="A white question mark on a black background&#10;&#10;Description automatically generated">
                <a:extLst>
                  <a:ext uri="{FF2B5EF4-FFF2-40B4-BE49-F238E27FC236}">
                    <a16:creationId xmlns:a16="http://schemas.microsoft.com/office/drawing/2014/main" id="{FD8D0481-F57F-F80F-FEAB-E8D0D18758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6957" y="1877169"/>
                <a:ext cx="193093" cy="3029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6727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0381DA27-0FC4-35A5-3946-8F9724E605C4}"/>
              </a:ext>
            </a:extLst>
          </p:cNvPr>
          <p:cNvGrpSpPr/>
          <p:nvPr/>
        </p:nvGrpSpPr>
        <p:grpSpPr>
          <a:xfrm>
            <a:off x="745200" y="1802438"/>
            <a:ext cx="7210597" cy="3192628"/>
            <a:chOff x="745200" y="1802438"/>
            <a:chExt cx="7210597" cy="3192628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470AFF0-5852-59D6-B114-E4E1982C29F3}"/>
                </a:ext>
              </a:extLst>
            </p:cNvPr>
            <p:cNvSpPr txBox="1"/>
            <p:nvPr/>
          </p:nvSpPr>
          <p:spPr>
            <a:xfrm>
              <a:off x="745200" y="2282400"/>
              <a:ext cx="7210597" cy="2712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GB" sz="2400" b="1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Revised question</a:t>
              </a:r>
            </a:p>
            <a:p>
              <a:pPr>
                <a:lnSpc>
                  <a:spcPct val="115000"/>
                </a:lnSpc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 Year 11 class has 35 pupils. Four-fifths of them are going on a field trip.</a:t>
              </a:r>
              <a:endPara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5000"/>
                </a:lnSpc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endPara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r>
                <a:rPr lang="en-GB" sz="24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How many pupils will be on the trip?</a:t>
              </a:r>
              <a:endPara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15000"/>
                </a:lnSpc>
                <a:spcAft>
                  <a:spcPts val="800"/>
                </a:spcAft>
              </a:pPr>
              <a:endParaRPr lang="en-GB" sz="18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50E07F4-6325-92A1-195F-635710B5648A}"/>
                </a:ext>
              </a:extLst>
            </p:cNvPr>
            <p:cNvGrpSpPr/>
            <p:nvPr/>
          </p:nvGrpSpPr>
          <p:grpSpPr>
            <a:xfrm>
              <a:off x="803405" y="1802438"/>
              <a:ext cx="451958" cy="451958"/>
              <a:chOff x="803405" y="1802438"/>
              <a:chExt cx="451958" cy="451958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40027677-A303-474A-B201-D4702D9DB48B}"/>
                  </a:ext>
                </a:extLst>
              </p:cNvPr>
              <p:cNvSpPr/>
              <p:nvPr/>
            </p:nvSpPr>
            <p:spPr>
              <a:xfrm>
                <a:off x="803405" y="1802438"/>
                <a:ext cx="451958" cy="451958"/>
              </a:xfrm>
              <a:prstGeom prst="ellipse">
                <a:avLst/>
              </a:prstGeom>
              <a:solidFill>
                <a:srgbClr val="98D4E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rgbClr val="167E92"/>
                  </a:solidFill>
                </a:endParaRPr>
              </a:p>
            </p:txBody>
          </p:sp>
          <p:pic>
            <p:nvPicPr>
              <p:cNvPr id="6" name="Picture 5" descr="A white question mark on a black background&#10;&#10;Description automatically generated">
                <a:extLst>
                  <a:ext uri="{FF2B5EF4-FFF2-40B4-BE49-F238E27FC236}">
                    <a16:creationId xmlns:a16="http://schemas.microsoft.com/office/drawing/2014/main" id="{A1D12CDB-3280-7B59-172B-8717EFA7B5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46957" y="1877169"/>
                <a:ext cx="193093" cy="3029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67901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8E991A5-5D83-02B9-2AB8-4D0478CA5008}"/>
              </a:ext>
            </a:extLst>
          </p:cNvPr>
          <p:cNvGrpSpPr/>
          <p:nvPr/>
        </p:nvGrpSpPr>
        <p:grpSpPr>
          <a:xfrm>
            <a:off x="8141852" y="2050031"/>
            <a:ext cx="2913530" cy="2913530"/>
            <a:chOff x="4401670" y="1093695"/>
            <a:chExt cx="2913530" cy="291353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A5F6867-F36F-2C4C-A47D-5BF55E9B16E4}"/>
                </a:ext>
              </a:extLst>
            </p:cNvPr>
            <p:cNvSpPr/>
            <p:nvPr/>
          </p:nvSpPr>
          <p:spPr>
            <a:xfrm>
              <a:off x="4401670" y="1093695"/>
              <a:ext cx="2913530" cy="2913530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FD76A35-05E6-48FB-ED7D-8AE696EE7B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480945" y="1298061"/>
              <a:ext cx="758491" cy="90039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7C0C90D-0833-5BDA-F067-CD0A237F8EF1}"/>
                </a:ext>
              </a:extLst>
            </p:cNvPr>
            <p:cNvSpPr txBox="1"/>
            <p:nvPr/>
          </p:nvSpPr>
          <p:spPr>
            <a:xfrm>
              <a:off x="4903693" y="2402822"/>
              <a:ext cx="190948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Hint:</a:t>
              </a:r>
            </a:p>
            <a:p>
              <a:pPr algn="ctr"/>
              <a:r>
                <a:rPr lang="en-GB" sz="1800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Use simpler sentence</a:t>
              </a:r>
            </a:p>
            <a:p>
              <a:pPr algn="ctr"/>
              <a:r>
                <a:rPr lang="en-GB" sz="1800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structures.</a:t>
              </a:r>
              <a:endParaRPr lang="en-GB" sz="18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2C082EF-E216-D5BC-78B2-1DF9A00D9A5B}"/>
              </a:ext>
            </a:extLst>
          </p:cNvPr>
          <p:cNvSpPr txBox="1"/>
          <p:nvPr/>
        </p:nvSpPr>
        <p:spPr>
          <a:xfrm>
            <a:off x="744071" y="2283366"/>
            <a:ext cx="6689949" cy="3567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Original question</a:t>
            </a:r>
          </a:p>
          <a:p>
            <a:pPr>
              <a:lnSpc>
                <a:spcPct val="115000"/>
              </a:lnSpc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a student were provided with three painted metal rods, one of which was known to be made from brass, one from magnetised steel and one from non-magnetised steel, describe how, without scratching the paint, the student could identify each of the rods.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A1CAA0-3947-C444-BC55-248EABFEA73D}"/>
              </a:ext>
            </a:extLst>
          </p:cNvPr>
          <p:cNvGrpSpPr/>
          <p:nvPr/>
        </p:nvGrpSpPr>
        <p:grpSpPr>
          <a:xfrm>
            <a:off x="803405" y="1802438"/>
            <a:ext cx="451958" cy="451958"/>
            <a:chOff x="803405" y="1802438"/>
            <a:chExt cx="451958" cy="451958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EFCC42BB-3A52-565D-25C2-A959AD54D2F6}"/>
                </a:ext>
              </a:extLst>
            </p:cNvPr>
            <p:cNvSpPr/>
            <p:nvPr/>
          </p:nvSpPr>
          <p:spPr>
            <a:xfrm>
              <a:off x="803405" y="1802438"/>
              <a:ext cx="451958" cy="451958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5" name="Picture 4" descr="A white question mark on a black background&#10;&#10;Description automatically generated">
              <a:extLst>
                <a:ext uri="{FF2B5EF4-FFF2-40B4-BE49-F238E27FC236}">
                  <a16:creationId xmlns:a16="http://schemas.microsoft.com/office/drawing/2014/main" id="{FD8D0481-F57F-F80F-FEAB-E8D0D18758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6957" y="1877169"/>
              <a:ext cx="193093" cy="30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738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470AFF0-5852-59D6-B114-E4E1982C29F3}"/>
              </a:ext>
            </a:extLst>
          </p:cNvPr>
          <p:cNvSpPr txBox="1"/>
          <p:nvPr/>
        </p:nvSpPr>
        <p:spPr>
          <a:xfrm>
            <a:off x="745201" y="2282400"/>
            <a:ext cx="6983288" cy="312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Revised question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student has three painted metal rods. One is made from brass, one from magnetised steel and one from non-magnetised steel.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Describe how the student could identify each of the rods, without scratching the paint.</a:t>
            </a:r>
          </a:p>
          <a:p>
            <a:pPr>
              <a:lnSpc>
                <a:spcPct val="115000"/>
              </a:lnSpc>
            </a:pPr>
            <a:endParaRPr lang="en-GB" sz="1800" b="1" dirty="0">
              <a:solidFill>
                <a:srgbClr val="167E9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50E07F4-6325-92A1-195F-635710B5648A}"/>
              </a:ext>
            </a:extLst>
          </p:cNvPr>
          <p:cNvGrpSpPr/>
          <p:nvPr/>
        </p:nvGrpSpPr>
        <p:grpSpPr>
          <a:xfrm>
            <a:off x="803405" y="1802438"/>
            <a:ext cx="451958" cy="451958"/>
            <a:chOff x="803405" y="1802438"/>
            <a:chExt cx="451958" cy="45195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0027677-A303-474A-B201-D4702D9DB48B}"/>
                </a:ext>
              </a:extLst>
            </p:cNvPr>
            <p:cNvSpPr/>
            <p:nvPr/>
          </p:nvSpPr>
          <p:spPr>
            <a:xfrm>
              <a:off x="803405" y="1802438"/>
              <a:ext cx="451958" cy="451958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6" name="Picture 5" descr="A white question mark on a black background&#10;&#10;Description automatically generated">
              <a:extLst>
                <a:ext uri="{FF2B5EF4-FFF2-40B4-BE49-F238E27FC236}">
                  <a16:creationId xmlns:a16="http://schemas.microsoft.com/office/drawing/2014/main" id="{A1D12CDB-3280-7B59-172B-8717EFA7B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6957" y="1877169"/>
              <a:ext cx="193093" cy="30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1490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8E991A5-5D83-02B9-2AB8-4D0478CA5008}"/>
              </a:ext>
            </a:extLst>
          </p:cNvPr>
          <p:cNvGrpSpPr/>
          <p:nvPr/>
        </p:nvGrpSpPr>
        <p:grpSpPr>
          <a:xfrm>
            <a:off x="8141852" y="2050031"/>
            <a:ext cx="2913530" cy="2913530"/>
            <a:chOff x="4401670" y="1093695"/>
            <a:chExt cx="2913530" cy="291353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A5F6867-F36F-2C4C-A47D-5BF55E9B16E4}"/>
                </a:ext>
              </a:extLst>
            </p:cNvPr>
            <p:cNvSpPr/>
            <p:nvPr/>
          </p:nvSpPr>
          <p:spPr>
            <a:xfrm>
              <a:off x="4401670" y="1093695"/>
              <a:ext cx="2913530" cy="2913530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FD76A35-05E6-48FB-ED7D-8AE696EE7B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480945" y="1298061"/>
              <a:ext cx="758491" cy="90039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7C0C90D-0833-5BDA-F067-CD0A237F8EF1}"/>
                </a:ext>
              </a:extLst>
            </p:cNvPr>
            <p:cNvSpPr txBox="1"/>
            <p:nvPr/>
          </p:nvSpPr>
          <p:spPr>
            <a:xfrm>
              <a:off x="4903693" y="2402822"/>
              <a:ext cx="190948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Hint:</a:t>
              </a:r>
            </a:p>
            <a:p>
              <a:pPr algn="ctr"/>
              <a:r>
                <a:rPr lang="en-GB" dirty="0">
                  <a:solidFill>
                    <a:srgbClr val="167E92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</a:t>
              </a:r>
              <a:r>
                <a:rPr lang="en-GB" sz="1800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eparate the information from the question.</a:t>
              </a:r>
              <a:r>
                <a:rPr lang="en-GB" dirty="0">
                  <a:solidFill>
                    <a:srgbClr val="167E92"/>
                  </a:solidFill>
                  <a:effectLst/>
                </a:rPr>
                <a:t> </a:t>
              </a:r>
              <a:endParaRPr lang="en-GB" sz="18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2C082EF-E216-D5BC-78B2-1DF9A00D9A5B}"/>
              </a:ext>
            </a:extLst>
          </p:cNvPr>
          <p:cNvSpPr txBox="1"/>
          <p:nvPr/>
        </p:nvSpPr>
        <p:spPr>
          <a:xfrm>
            <a:off x="744071" y="2283366"/>
            <a:ext cx="6689949" cy="186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Original question</a:t>
            </a:r>
          </a:p>
          <a:p>
            <a:pPr>
              <a:lnSpc>
                <a:spcPct val="115000"/>
              </a:lnSpc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kind of cleaning agent will remove the hard water stains left by a dripping tap on a washbasin?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A1CAA0-3947-C444-BC55-248EABFEA73D}"/>
              </a:ext>
            </a:extLst>
          </p:cNvPr>
          <p:cNvGrpSpPr/>
          <p:nvPr/>
        </p:nvGrpSpPr>
        <p:grpSpPr>
          <a:xfrm>
            <a:off x="803405" y="1802438"/>
            <a:ext cx="451958" cy="451958"/>
            <a:chOff x="803405" y="1802438"/>
            <a:chExt cx="451958" cy="451958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EFCC42BB-3A52-565D-25C2-A959AD54D2F6}"/>
                </a:ext>
              </a:extLst>
            </p:cNvPr>
            <p:cNvSpPr/>
            <p:nvPr/>
          </p:nvSpPr>
          <p:spPr>
            <a:xfrm>
              <a:off x="803405" y="1802438"/>
              <a:ext cx="451958" cy="451958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5" name="Picture 4" descr="A white question mark on a black background&#10;&#10;Description automatically generated">
              <a:extLst>
                <a:ext uri="{FF2B5EF4-FFF2-40B4-BE49-F238E27FC236}">
                  <a16:creationId xmlns:a16="http://schemas.microsoft.com/office/drawing/2014/main" id="{FD8D0481-F57F-F80F-FEAB-E8D0D18758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6957" y="1877169"/>
              <a:ext cx="193093" cy="30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65095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470AFF0-5852-59D6-B114-E4E1982C29F3}"/>
              </a:ext>
            </a:extLst>
          </p:cNvPr>
          <p:cNvSpPr txBox="1"/>
          <p:nvPr/>
        </p:nvSpPr>
        <p:spPr>
          <a:xfrm>
            <a:off x="745201" y="2282400"/>
            <a:ext cx="6983288" cy="2096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Revised question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dripping tap leaves hard water stains on a washbasin.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kind of cleaning agent will remove them?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50E07F4-6325-92A1-195F-635710B5648A}"/>
              </a:ext>
            </a:extLst>
          </p:cNvPr>
          <p:cNvGrpSpPr/>
          <p:nvPr/>
        </p:nvGrpSpPr>
        <p:grpSpPr>
          <a:xfrm>
            <a:off x="803405" y="1802438"/>
            <a:ext cx="451958" cy="451958"/>
            <a:chOff x="803405" y="1802438"/>
            <a:chExt cx="451958" cy="45195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0027677-A303-474A-B201-D4702D9DB48B}"/>
                </a:ext>
              </a:extLst>
            </p:cNvPr>
            <p:cNvSpPr/>
            <p:nvPr/>
          </p:nvSpPr>
          <p:spPr>
            <a:xfrm>
              <a:off x="803405" y="1802438"/>
              <a:ext cx="451958" cy="451958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6" name="Picture 5" descr="A white question mark on a black background&#10;&#10;Description automatically generated">
              <a:extLst>
                <a:ext uri="{FF2B5EF4-FFF2-40B4-BE49-F238E27FC236}">
                  <a16:creationId xmlns:a16="http://schemas.microsoft.com/office/drawing/2014/main" id="{A1D12CDB-3280-7B59-172B-8717EFA7B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6957" y="1877169"/>
              <a:ext cx="193093" cy="30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4697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08E991A5-5D83-02B9-2AB8-4D0478CA5008}"/>
              </a:ext>
            </a:extLst>
          </p:cNvPr>
          <p:cNvGrpSpPr/>
          <p:nvPr/>
        </p:nvGrpSpPr>
        <p:grpSpPr>
          <a:xfrm>
            <a:off x="8141852" y="2050031"/>
            <a:ext cx="2913530" cy="2913530"/>
            <a:chOff x="4401670" y="1093695"/>
            <a:chExt cx="2913530" cy="291353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A5F6867-F36F-2C4C-A47D-5BF55E9B16E4}"/>
                </a:ext>
              </a:extLst>
            </p:cNvPr>
            <p:cNvSpPr/>
            <p:nvPr/>
          </p:nvSpPr>
          <p:spPr>
            <a:xfrm>
              <a:off x="4401670" y="1093695"/>
              <a:ext cx="2913530" cy="2913530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3FD76A35-05E6-48FB-ED7D-8AE696EE7B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0800000">
              <a:off x="5480945" y="1298061"/>
              <a:ext cx="758491" cy="900395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7C0C90D-0833-5BDA-F067-CD0A237F8EF1}"/>
                </a:ext>
              </a:extLst>
            </p:cNvPr>
            <p:cNvSpPr txBox="1"/>
            <p:nvPr/>
          </p:nvSpPr>
          <p:spPr>
            <a:xfrm>
              <a:off x="4903693" y="2402822"/>
              <a:ext cx="19094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Hint:</a:t>
              </a:r>
            </a:p>
            <a:p>
              <a:pPr algn="ctr"/>
              <a:r>
                <a:rPr lang="en-GB" dirty="0">
                  <a:solidFill>
                    <a:srgbClr val="167E92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s</a:t>
              </a:r>
              <a:r>
                <a:rPr lang="en-GB" sz="1800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eparate the </a:t>
              </a:r>
            </a:p>
            <a:p>
              <a:pPr algn="ctr"/>
              <a:r>
                <a:rPr lang="en-GB" sz="1800" dirty="0">
                  <a:solidFill>
                    <a:srgbClr val="167E92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two questions.</a:t>
              </a:r>
              <a:endParaRPr lang="en-GB" sz="18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2C082EF-E216-D5BC-78B2-1DF9A00D9A5B}"/>
              </a:ext>
            </a:extLst>
          </p:cNvPr>
          <p:cNvSpPr txBox="1"/>
          <p:nvPr/>
        </p:nvSpPr>
        <p:spPr>
          <a:xfrm>
            <a:off x="744072" y="2283366"/>
            <a:ext cx="6230166" cy="186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Original question</a:t>
            </a:r>
          </a:p>
          <a:p>
            <a:pPr>
              <a:lnSpc>
                <a:spcPct val="115000"/>
              </a:lnSpc>
            </a:pPr>
            <a:r>
              <a:rPr lang="en-GB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one everyday product that can be recycled, identifying the main material that can be recovered from it.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A1CAA0-3947-C444-BC55-248EABFEA73D}"/>
              </a:ext>
            </a:extLst>
          </p:cNvPr>
          <p:cNvGrpSpPr/>
          <p:nvPr/>
        </p:nvGrpSpPr>
        <p:grpSpPr>
          <a:xfrm>
            <a:off x="803405" y="1802438"/>
            <a:ext cx="451958" cy="451958"/>
            <a:chOff x="803405" y="1802438"/>
            <a:chExt cx="451958" cy="451958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EFCC42BB-3A52-565D-25C2-A959AD54D2F6}"/>
                </a:ext>
              </a:extLst>
            </p:cNvPr>
            <p:cNvSpPr/>
            <p:nvPr/>
          </p:nvSpPr>
          <p:spPr>
            <a:xfrm>
              <a:off x="803405" y="1802438"/>
              <a:ext cx="451958" cy="451958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5" name="Picture 4" descr="A white question mark on a black background&#10;&#10;Description automatically generated">
              <a:extLst>
                <a:ext uri="{FF2B5EF4-FFF2-40B4-BE49-F238E27FC236}">
                  <a16:creationId xmlns:a16="http://schemas.microsoft.com/office/drawing/2014/main" id="{FD8D0481-F57F-F80F-FEAB-E8D0D18758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6957" y="1877169"/>
              <a:ext cx="193093" cy="30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903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470AFF0-5852-59D6-B114-E4E1982C29F3}"/>
              </a:ext>
            </a:extLst>
          </p:cNvPr>
          <p:cNvSpPr txBox="1"/>
          <p:nvPr/>
        </p:nvSpPr>
        <p:spPr>
          <a:xfrm>
            <a:off x="745201" y="2282400"/>
            <a:ext cx="6983288" cy="2096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2400" b="1" dirty="0">
                <a:solidFill>
                  <a:srgbClr val="167E9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Revised question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Name one everyday product that can be recycled.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Identify the main material that can be recovered from the product.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50E07F4-6325-92A1-195F-635710B5648A}"/>
              </a:ext>
            </a:extLst>
          </p:cNvPr>
          <p:cNvGrpSpPr/>
          <p:nvPr/>
        </p:nvGrpSpPr>
        <p:grpSpPr>
          <a:xfrm>
            <a:off x="803405" y="1802438"/>
            <a:ext cx="451958" cy="451958"/>
            <a:chOff x="803405" y="1802438"/>
            <a:chExt cx="451958" cy="45195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0027677-A303-474A-B201-D4702D9DB48B}"/>
                </a:ext>
              </a:extLst>
            </p:cNvPr>
            <p:cNvSpPr/>
            <p:nvPr/>
          </p:nvSpPr>
          <p:spPr>
            <a:xfrm>
              <a:off x="803405" y="1802438"/>
              <a:ext cx="451958" cy="451958"/>
            </a:xfrm>
            <a:prstGeom prst="ellipse">
              <a:avLst/>
            </a:prstGeom>
            <a:solidFill>
              <a:srgbClr val="98D4E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rgbClr val="167E92"/>
                </a:solidFill>
              </a:endParaRPr>
            </a:p>
          </p:txBody>
        </p:sp>
        <p:pic>
          <p:nvPicPr>
            <p:cNvPr id="6" name="Picture 5" descr="A white question mark on a black background&#10;&#10;Description automatically generated">
              <a:extLst>
                <a:ext uri="{FF2B5EF4-FFF2-40B4-BE49-F238E27FC236}">
                  <a16:creationId xmlns:a16="http://schemas.microsoft.com/office/drawing/2014/main" id="{A1D12CDB-3280-7B59-172B-8717EFA7B5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46957" y="1877169"/>
              <a:ext cx="193093" cy="3029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643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273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Christine McVeigh</dc:creator>
  <cp:lastModifiedBy>Christine McVeigh</cp:lastModifiedBy>
  <cp:revision>4</cp:revision>
  <dcterms:created xsi:type="dcterms:W3CDTF">2024-06-05T11:14:57Z</dcterms:created>
  <dcterms:modified xsi:type="dcterms:W3CDTF">2024-07-09T13:31:12Z</dcterms:modified>
</cp:coreProperties>
</file>