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3" r:id="rId2"/>
    <p:sldId id="285" r:id="rId3"/>
    <p:sldId id="286" r:id="rId4"/>
    <p:sldId id="287" r:id="rId5"/>
    <p:sldId id="288" r:id="rId6"/>
    <p:sldId id="289" r:id="rId7"/>
    <p:sldId id="290" r:id="rId8"/>
    <p:sldId id="291" r:id="rId9"/>
    <p:sldId id="29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9ABE"/>
    <a:srgbClr val="3D93CD"/>
    <a:srgbClr val="DA3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93595" autoAdjust="0"/>
  </p:normalViewPr>
  <p:slideViewPr>
    <p:cSldViewPr snapToGrid="0">
      <p:cViewPr varScale="1">
        <p:scale>
          <a:sx n="117" d="100"/>
          <a:sy n="117" d="100"/>
        </p:scale>
        <p:origin x="184" y="192"/>
      </p:cViewPr>
      <p:guideLst/>
    </p:cSldViewPr>
  </p:slideViewPr>
  <p:notesTextViewPr>
    <p:cViewPr>
      <p:scale>
        <a:sx n="1" d="1"/>
        <a:sy n="1" d="1"/>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4506D-B9DD-4E5D-8C79-180EB74364B0}" type="datetimeFigureOut">
              <a:rPr lang="en-GB" smtClean="0"/>
              <a:t>25/04/2023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B9137-E9EB-41A4-B80D-6FE2FF38BD1F}" type="slidenum">
              <a:rPr lang="en-GB" smtClean="0"/>
              <a:t>‹#›</a:t>
            </a:fld>
            <a:endParaRPr lang="en-GB" dirty="0"/>
          </a:p>
        </p:txBody>
      </p:sp>
    </p:spTree>
    <p:extLst>
      <p:ext uri="{BB962C8B-B14F-4D97-AF65-F5344CB8AC3E}">
        <p14:creationId xmlns:p14="http://schemas.microsoft.com/office/powerpoint/2010/main" val="3361570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5094" y="1122363"/>
            <a:ext cx="1078173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55094" y="3602038"/>
            <a:ext cx="1078173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50558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800" y="212400"/>
            <a:ext cx="10693558" cy="1325563"/>
          </a:xfrm>
        </p:spPr>
        <p:txBody>
          <a:bodyPr anchor="t">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800" y="1645963"/>
            <a:ext cx="10693558" cy="4599552"/>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3973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1277" y="1435510"/>
            <a:ext cx="11218607" cy="3126965"/>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511277" y="4589463"/>
            <a:ext cx="112186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2445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212400"/>
            <a:ext cx="10776045" cy="1325563"/>
          </a:xfrm>
        </p:spPr>
        <p:txBody>
          <a:bodyPr anchor="t">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44204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243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20400"/>
            <a:ext cx="10515600" cy="1325563"/>
          </a:xfrm>
        </p:spPr>
        <p:txBody>
          <a:bodyPr anchor="t">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8425B3E-D899-4AF3-8ACB-70E7DC510EF7}" type="datetimeFigureOut">
              <a:rPr lang="en-GB" smtClean="0"/>
              <a:t>25/04/2023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45504B7-F005-4BD8-B07A-39FCDE11B01E}" type="slidenum">
              <a:rPr lang="en-GB" smtClean="0"/>
              <a:t>‹#›</a:t>
            </a:fld>
            <a:endParaRPr lang="en-GB" dirty="0"/>
          </a:p>
        </p:txBody>
      </p:sp>
    </p:spTree>
    <p:extLst>
      <p:ext uri="{BB962C8B-B14F-4D97-AF65-F5344CB8AC3E}">
        <p14:creationId xmlns:p14="http://schemas.microsoft.com/office/powerpoint/2010/main" val="79415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20400"/>
            <a:ext cx="10515600" cy="1325563"/>
          </a:xfrm>
        </p:spPr>
        <p:txBody>
          <a:bodyPr anchor="t">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5911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03902" y="1847850"/>
            <a:ext cx="10921182" cy="40121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25B3E-D899-4AF3-8ACB-70E7DC510EF7}" type="datetimeFigureOut">
              <a:rPr lang="en-GB" smtClean="0"/>
              <a:t>25/04/2023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504B7-F005-4BD8-B07A-39FCDE11B01E}" type="slidenum">
              <a:rPr lang="en-GB" smtClean="0"/>
              <a:t>‹#›</a:t>
            </a:fld>
            <a:endParaRPr lang="en-GB" dirty="0"/>
          </a:p>
        </p:txBody>
      </p:sp>
      <p:pic>
        <p:nvPicPr>
          <p:cNvPr id="7" name="Picture 6">
            <a:extLst>
              <a:ext uri="{FF2B5EF4-FFF2-40B4-BE49-F238E27FC236}">
                <a16:creationId xmlns:a16="http://schemas.microsoft.com/office/drawing/2014/main" id="{383FED61-DEA7-B541-BEE8-6402BFE2443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1361736"/>
          </a:xfrm>
          <a:prstGeom prst="rect">
            <a:avLst/>
          </a:prstGeom>
        </p:spPr>
      </p:pic>
    </p:spTree>
    <p:extLst>
      <p:ext uri="{BB962C8B-B14F-4D97-AF65-F5344CB8AC3E}">
        <p14:creationId xmlns:p14="http://schemas.microsoft.com/office/powerpoint/2010/main" val="394961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2DA914-385E-5A4E-8D70-D73711D33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2" y="0"/>
            <a:ext cx="12222052" cy="5046228"/>
          </a:xfrm>
          <a:prstGeom prst="rect">
            <a:avLst/>
          </a:prstGeom>
          <a:ln>
            <a:noFill/>
          </a:ln>
        </p:spPr>
      </p:pic>
      <p:sp>
        <p:nvSpPr>
          <p:cNvPr id="2" name="Title 1">
            <a:extLst>
              <a:ext uri="{FF2B5EF4-FFF2-40B4-BE49-F238E27FC236}">
                <a16:creationId xmlns:a16="http://schemas.microsoft.com/office/drawing/2014/main" id="{46B8CFB1-B985-4747-A8F2-5279C13F121F}"/>
              </a:ext>
            </a:extLst>
          </p:cNvPr>
          <p:cNvSpPr>
            <a:spLocks noGrp="1"/>
          </p:cNvSpPr>
          <p:nvPr>
            <p:ph type="title"/>
          </p:nvPr>
        </p:nvSpPr>
        <p:spPr>
          <a:xfrm>
            <a:off x="396766" y="5192372"/>
            <a:ext cx="7979980" cy="654378"/>
          </a:xfrm>
        </p:spPr>
        <p:txBody>
          <a:bodyPr>
            <a:normAutofit/>
          </a:bodyPr>
          <a:lstStyle/>
          <a:p>
            <a:r>
              <a:rPr lang="en-GB" sz="2000" b="1" dirty="0">
                <a:solidFill>
                  <a:schemeClr val="tx1">
                    <a:lumMod val="85000"/>
                    <a:lumOff val="15000"/>
                  </a:schemeClr>
                </a:solidFill>
                <a:latin typeface="Arial" panose="020B0604020202020204" pitchFamily="34" charset="0"/>
                <a:cs typeface="Arial" panose="020B0604020202020204" pitchFamily="34" charset="0"/>
              </a:rPr>
              <a:t>Special Educational Needs and Disability Act (NI) 2016</a:t>
            </a:r>
          </a:p>
        </p:txBody>
      </p:sp>
      <p:sp>
        <p:nvSpPr>
          <p:cNvPr id="3" name="TextBox 2">
            <a:extLst>
              <a:ext uri="{FF2B5EF4-FFF2-40B4-BE49-F238E27FC236}">
                <a16:creationId xmlns:a16="http://schemas.microsoft.com/office/drawing/2014/main" id="{7C3BC6E4-FD02-B348-9ADF-55AAA5982597}"/>
              </a:ext>
            </a:extLst>
          </p:cNvPr>
          <p:cNvSpPr txBox="1"/>
          <p:nvPr/>
        </p:nvSpPr>
        <p:spPr>
          <a:xfrm>
            <a:off x="396765" y="3654491"/>
            <a:ext cx="8334704" cy="947824"/>
          </a:xfrm>
          <a:prstGeom prst="rect">
            <a:avLst/>
          </a:prstGeom>
          <a:noFill/>
        </p:spPr>
        <p:txBody>
          <a:bodyPr wrap="square" rtlCol="0">
            <a:spAutoFit/>
          </a:bodyPr>
          <a:lstStyle/>
          <a:p>
            <a:pPr>
              <a:lnSpc>
                <a:spcPts val="3500"/>
              </a:lnSpc>
            </a:pPr>
            <a:r>
              <a:rPr lang="en-GB" sz="3200" b="1" dirty="0">
                <a:solidFill>
                  <a:schemeClr val="bg1"/>
                </a:solidFill>
                <a:latin typeface="Arial" panose="020B0604020202020204" pitchFamily="34" charset="0"/>
                <a:cs typeface="Arial" panose="020B0604020202020204" pitchFamily="34" charset="0"/>
              </a:rPr>
              <a:t>The Personal Learning Plan (PLP)</a:t>
            </a:r>
            <a:br>
              <a:rPr lang="en-GB"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for pupils identified as having Special Educational Needs</a:t>
            </a:r>
          </a:p>
        </p:txBody>
      </p:sp>
      <p:pic>
        <p:nvPicPr>
          <p:cNvPr id="4" name="Picture 3">
            <a:extLst>
              <a:ext uri="{FF2B5EF4-FFF2-40B4-BE49-F238E27FC236}">
                <a16:creationId xmlns:a16="http://schemas.microsoft.com/office/drawing/2014/main" id="{5AADF9A9-D0FD-D84C-9032-6EC1336CA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984" y="5731762"/>
            <a:ext cx="2569489" cy="705044"/>
          </a:xfrm>
          <a:prstGeom prst="rect">
            <a:avLst/>
          </a:prstGeom>
        </p:spPr>
      </p:pic>
      <p:sp>
        <p:nvSpPr>
          <p:cNvPr id="5" name="Rectangle 4">
            <a:extLst>
              <a:ext uri="{FF2B5EF4-FFF2-40B4-BE49-F238E27FC236}">
                <a16:creationId xmlns:a16="http://schemas.microsoft.com/office/drawing/2014/main" id="{8276EB11-6A93-6D42-8797-02866C334771}"/>
              </a:ext>
            </a:extLst>
          </p:cNvPr>
          <p:cNvSpPr/>
          <p:nvPr/>
        </p:nvSpPr>
        <p:spPr>
          <a:xfrm>
            <a:off x="396766" y="5790476"/>
            <a:ext cx="5362904" cy="646331"/>
          </a:xfrm>
          <a:prstGeom prst="rect">
            <a:avLst/>
          </a:prstGeom>
        </p:spPr>
        <p:txBody>
          <a:bodyPr wrap="square">
            <a:spAutoFit/>
          </a:bodyPr>
          <a:lstStyle/>
          <a:p>
            <a:r>
              <a:rPr lang="en-GB" i="1" dirty="0">
                <a:solidFill>
                  <a:schemeClr val="tx1">
                    <a:lumMod val="85000"/>
                    <a:lumOff val="15000"/>
                  </a:schemeClr>
                </a:solidFill>
                <a:latin typeface="Arial" panose="020B0604020202020204" pitchFamily="34" charset="0"/>
                <a:cs typeface="Arial" panose="020B0604020202020204" pitchFamily="34" charset="0"/>
              </a:rPr>
              <a:t>To inspire, support and challenge all our Children </a:t>
            </a:r>
          </a:p>
          <a:p>
            <a:r>
              <a:rPr lang="en-GB" i="1" dirty="0">
                <a:solidFill>
                  <a:schemeClr val="tx1">
                    <a:lumMod val="85000"/>
                    <a:lumOff val="15000"/>
                  </a:schemeClr>
                </a:solidFill>
                <a:latin typeface="Arial" panose="020B0604020202020204" pitchFamily="34" charset="0"/>
                <a:cs typeface="Arial" panose="020B0604020202020204" pitchFamily="34" charset="0"/>
              </a:rPr>
              <a:t>and Young People to be the best they can be.</a:t>
            </a:r>
          </a:p>
        </p:txBody>
      </p:sp>
      <p:pic>
        <p:nvPicPr>
          <p:cNvPr id="6" name="Picture 5">
            <a:extLst>
              <a:ext uri="{FF2B5EF4-FFF2-40B4-BE49-F238E27FC236}">
                <a16:creationId xmlns:a16="http://schemas.microsoft.com/office/drawing/2014/main" id="{FA0D5E10-9164-5A46-A300-22BEFF1F1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660" y="5807871"/>
            <a:ext cx="737619" cy="658101"/>
          </a:xfrm>
          <a:prstGeom prst="rect">
            <a:avLst/>
          </a:prstGeom>
        </p:spPr>
      </p:pic>
    </p:spTree>
    <p:extLst>
      <p:ext uri="{BB962C8B-B14F-4D97-AF65-F5344CB8AC3E}">
        <p14:creationId xmlns:p14="http://schemas.microsoft.com/office/powerpoint/2010/main" val="50884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8F30-CDB5-EE4C-996A-B12268AC27D7}"/>
              </a:ext>
            </a:extLst>
          </p:cNvPr>
          <p:cNvSpPr>
            <a:spLocks noGrp="1"/>
          </p:cNvSpPr>
          <p:nvPr>
            <p:ph type="title"/>
          </p:nvPr>
        </p:nvSpPr>
        <p:spPr>
          <a:xfrm>
            <a:off x="838800" y="474330"/>
            <a:ext cx="10693558" cy="661057"/>
          </a:xfrm>
        </p:spPr>
        <p:txBody>
          <a:bodyPr/>
          <a:lstStyle/>
          <a:p>
            <a:r>
              <a:rPr lang="en-GB" dirty="0"/>
              <a:t>The SEND Act 2016</a:t>
            </a:r>
          </a:p>
        </p:txBody>
      </p:sp>
      <p:sp>
        <p:nvSpPr>
          <p:cNvPr id="3" name="Content Placeholder 2">
            <a:extLst>
              <a:ext uri="{FF2B5EF4-FFF2-40B4-BE49-F238E27FC236}">
                <a16:creationId xmlns:a16="http://schemas.microsoft.com/office/drawing/2014/main" id="{9D78524B-6327-7C40-9F1D-425036BB4464}"/>
              </a:ext>
            </a:extLst>
          </p:cNvPr>
          <p:cNvSpPr>
            <a:spLocks noGrp="1"/>
          </p:cNvSpPr>
          <p:nvPr>
            <p:ph idx="1"/>
          </p:nvPr>
        </p:nvSpPr>
        <p:spPr>
          <a:xfrm>
            <a:off x="838800" y="1645963"/>
            <a:ext cx="10007876" cy="4599552"/>
          </a:xfrm>
        </p:spPr>
        <p:txBody>
          <a:bodyPr>
            <a:noAutofit/>
          </a:bodyPr>
          <a:lstStyle/>
          <a:p>
            <a:pPr marL="0" indent="0">
              <a:lnSpc>
                <a:spcPct val="110000"/>
              </a:lnSpc>
              <a:spcBef>
                <a:spcPts val="0"/>
              </a:spcBef>
              <a:buNone/>
            </a:pPr>
            <a:r>
              <a:rPr lang="en-GB" dirty="0"/>
              <a:t>The SEND Act became law in March 2016. This law sets out new duties for Boards of Governors of schools. Two of these duties relate to Personal Learning Plans. </a:t>
            </a:r>
          </a:p>
          <a:p>
            <a:pPr marL="0" indent="0">
              <a:lnSpc>
                <a:spcPct val="110000"/>
              </a:lnSpc>
              <a:spcBef>
                <a:spcPts val="0"/>
              </a:spcBef>
              <a:buNone/>
            </a:pPr>
            <a:r>
              <a:rPr lang="en-GB" dirty="0"/>
              <a:t>Boards of Governors must ensure that:</a:t>
            </a:r>
          </a:p>
          <a:p>
            <a:pPr marL="109728" indent="0">
              <a:lnSpc>
                <a:spcPct val="110000"/>
              </a:lnSpc>
              <a:spcBef>
                <a:spcPts val="0"/>
              </a:spcBef>
              <a:buNone/>
            </a:pPr>
            <a:endParaRPr lang="en-GB" dirty="0"/>
          </a:p>
          <a:p>
            <a:pPr marL="230400" indent="-230400">
              <a:lnSpc>
                <a:spcPct val="110000"/>
              </a:lnSpc>
              <a:spcBef>
                <a:spcPts val="0"/>
              </a:spcBef>
              <a:buClr>
                <a:srgbClr val="3D9ABE"/>
              </a:buClr>
            </a:pPr>
            <a:r>
              <a:rPr lang="en-GB" dirty="0"/>
              <a:t>Every pupil in the school who has Special Educational Needs has a Personal Learning Plan (PLP) prepared and kept under review for them; and</a:t>
            </a:r>
          </a:p>
          <a:p>
            <a:pPr marL="230400" indent="-230400">
              <a:lnSpc>
                <a:spcPct val="110000"/>
              </a:lnSpc>
              <a:spcBef>
                <a:spcPts val="0"/>
              </a:spcBef>
              <a:buClr>
                <a:srgbClr val="3D9ABE"/>
              </a:buClr>
            </a:pPr>
            <a:endParaRPr lang="en-GB" dirty="0"/>
          </a:p>
          <a:p>
            <a:pPr marL="230400" indent="-230400">
              <a:lnSpc>
                <a:spcPct val="110000"/>
              </a:lnSpc>
              <a:spcBef>
                <a:spcPts val="0"/>
              </a:spcBef>
              <a:buClr>
                <a:srgbClr val="3D9ABE"/>
              </a:buClr>
            </a:pPr>
            <a:r>
              <a:rPr lang="en-GB" dirty="0"/>
              <a:t>If a pupil with Special Educational Needs is moving to a new school, </a:t>
            </a:r>
          </a:p>
          <a:p>
            <a:pPr marL="230400" indent="0">
              <a:lnSpc>
                <a:spcPct val="110000"/>
              </a:lnSpc>
              <a:spcBef>
                <a:spcPts val="0"/>
              </a:spcBef>
              <a:buClr>
                <a:srgbClr val="3D9ABE"/>
              </a:buClr>
              <a:buNone/>
            </a:pPr>
            <a:r>
              <a:rPr lang="en-GB" dirty="0"/>
              <a:t>their parent or the young person themselves must be asked if they </a:t>
            </a:r>
          </a:p>
          <a:p>
            <a:pPr marL="230400" indent="0">
              <a:lnSpc>
                <a:spcPct val="110000"/>
              </a:lnSpc>
              <a:spcBef>
                <a:spcPts val="0"/>
              </a:spcBef>
              <a:buClr>
                <a:srgbClr val="3D9ABE"/>
              </a:buClr>
              <a:buNone/>
            </a:pPr>
            <a:r>
              <a:rPr lang="en-GB" dirty="0"/>
              <a:t>agree to the PLP being shared with the new </a:t>
            </a:r>
            <a:r>
              <a:rPr lang="en-GB"/>
              <a:t>school.</a:t>
            </a:r>
            <a:endParaRPr lang="en-GB" dirty="0"/>
          </a:p>
        </p:txBody>
      </p:sp>
      <p:pic>
        <p:nvPicPr>
          <p:cNvPr id="5" name="Picture 4">
            <a:extLst>
              <a:ext uri="{FF2B5EF4-FFF2-40B4-BE49-F238E27FC236}">
                <a16:creationId xmlns:a16="http://schemas.microsoft.com/office/drawing/2014/main" id="{D358C49C-3B94-784C-B9D5-4C427261A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200" y="4539600"/>
            <a:ext cx="2142464" cy="2114124"/>
          </a:xfrm>
          <a:prstGeom prst="rect">
            <a:avLst/>
          </a:prstGeom>
        </p:spPr>
      </p:pic>
    </p:spTree>
    <p:extLst>
      <p:ext uri="{BB962C8B-B14F-4D97-AF65-F5344CB8AC3E}">
        <p14:creationId xmlns:p14="http://schemas.microsoft.com/office/powerpoint/2010/main" val="307718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6C2C-A948-C246-B663-0DABA0FEA434}"/>
              </a:ext>
            </a:extLst>
          </p:cNvPr>
          <p:cNvSpPr>
            <a:spLocks noGrp="1"/>
          </p:cNvSpPr>
          <p:nvPr>
            <p:ph type="title"/>
          </p:nvPr>
        </p:nvSpPr>
        <p:spPr>
          <a:xfrm>
            <a:off x="838800" y="211216"/>
            <a:ext cx="8660042" cy="1325563"/>
          </a:xfrm>
        </p:spPr>
        <p:txBody>
          <a:bodyPr>
            <a:noAutofit/>
          </a:bodyPr>
          <a:lstStyle/>
          <a:p>
            <a:r>
              <a:rPr lang="en-GB" dirty="0"/>
              <a:t>How does a school decide if a child has special educational needs?</a:t>
            </a:r>
            <a:br>
              <a:rPr lang="en-GB" dirty="0"/>
            </a:br>
            <a:endParaRPr lang="en-GB" dirty="0"/>
          </a:p>
        </p:txBody>
      </p:sp>
      <p:sp>
        <p:nvSpPr>
          <p:cNvPr id="3" name="Content Placeholder 2">
            <a:extLst>
              <a:ext uri="{FF2B5EF4-FFF2-40B4-BE49-F238E27FC236}">
                <a16:creationId xmlns:a16="http://schemas.microsoft.com/office/drawing/2014/main" id="{9A5184F0-3B0D-AB41-A763-C3C8ECDFCDA8}"/>
              </a:ext>
            </a:extLst>
          </p:cNvPr>
          <p:cNvSpPr>
            <a:spLocks noGrp="1"/>
          </p:cNvSpPr>
          <p:nvPr>
            <p:ph idx="1"/>
          </p:nvPr>
        </p:nvSpPr>
        <p:spPr>
          <a:xfrm>
            <a:off x="838800" y="1645963"/>
            <a:ext cx="10693558" cy="3185344"/>
          </a:xfrm>
        </p:spPr>
        <p:txBody>
          <a:bodyPr>
            <a:normAutofit lnSpcReduction="10000"/>
          </a:bodyPr>
          <a:lstStyle/>
          <a:p>
            <a:pPr marL="0" indent="0">
              <a:lnSpc>
                <a:spcPct val="100000"/>
              </a:lnSpc>
              <a:spcBef>
                <a:spcPts val="0"/>
              </a:spcBef>
              <a:buNone/>
            </a:pPr>
            <a:r>
              <a:rPr lang="en-GB" dirty="0"/>
              <a:t>The Education Order (NI) 1996 says that a child has Special Educational Needs if:</a:t>
            </a:r>
          </a:p>
          <a:p>
            <a:pPr marL="0" indent="0">
              <a:spcBef>
                <a:spcPts val="0"/>
              </a:spcBef>
              <a:buNone/>
            </a:pPr>
            <a:endParaRPr lang="en-GB" dirty="0"/>
          </a:p>
          <a:p>
            <a:pPr>
              <a:lnSpc>
                <a:spcPct val="120000"/>
              </a:lnSpc>
              <a:spcBef>
                <a:spcPts val="0"/>
              </a:spcBef>
              <a:buClr>
                <a:srgbClr val="3D9ABE"/>
              </a:buClr>
            </a:pPr>
            <a:r>
              <a:rPr lang="en-GB" dirty="0"/>
              <a:t>They have a significantly greater difficulty in learning than the majority of children of the same age which causes them to need </a:t>
            </a:r>
            <a:r>
              <a:rPr lang="en-GB" b="1" dirty="0"/>
              <a:t>special educational provision</a:t>
            </a:r>
            <a:r>
              <a:rPr lang="en-GB" dirty="0"/>
              <a:t> (that is, educational provision that is additional to or otherwise different from that which other pupils their age receive at school); or</a:t>
            </a:r>
          </a:p>
          <a:p>
            <a:pPr lvl="0">
              <a:lnSpc>
                <a:spcPct val="120000"/>
              </a:lnSpc>
              <a:spcBef>
                <a:spcPts val="0"/>
              </a:spcBef>
              <a:buClr>
                <a:srgbClr val="3D9ABE"/>
              </a:buClr>
            </a:pPr>
            <a:endParaRPr lang="en-GB" dirty="0"/>
          </a:p>
          <a:p>
            <a:pPr>
              <a:lnSpc>
                <a:spcPct val="120000"/>
              </a:lnSpc>
              <a:spcBef>
                <a:spcPts val="0"/>
              </a:spcBef>
              <a:buClr>
                <a:srgbClr val="3D9ABE"/>
              </a:buClr>
            </a:pPr>
            <a:r>
              <a:rPr lang="en-GB" dirty="0"/>
              <a:t>They have a </a:t>
            </a:r>
            <a:r>
              <a:rPr lang="en-GB" b="1" dirty="0"/>
              <a:t>disability</a:t>
            </a:r>
            <a:r>
              <a:rPr lang="en-GB" dirty="0"/>
              <a:t> which causes them to need </a:t>
            </a:r>
            <a:r>
              <a:rPr lang="en-GB" b="1" dirty="0"/>
              <a:t>additional</a:t>
            </a:r>
            <a:r>
              <a:rPr lang="en-GB" dirty="0"/>
              <a:t> </a:t>
            </a:r>
          </a:p>
          <a:p>
            <a:pPr marL="230400" indent="0">
              <a:lnSpc>
                <a:spcPct val="120000"/>
              </a:lnSpc>
              <a:spcBef>
                <a:spcPts val="0"/>
              </a:spcBef>
              <a:buClr>
                <a:srgbClr val="3D9ABE"/>
              </a:buClr>
              <a:buNone/>
            </a:pPr>
            <a:r>
              <a:rPr lang="en-GB" dirty="0"/>
              <a:t>or </a:t>
            </a:r>
            <a:r>
              <a:rPr lang="en-GB" b="1" dirty="0"/>
              <a:t>different</a:t>
            </a:r>
            <a:r>
              <a:rPr lang="en-GB" dirty="0"/>
              <a:t> provision.</a:t>
            </a:r>
          </a:p>
        </p:txBody>
      </p:sp>
      <p:pic>
        <p:nvPicPr>
          <p:cNvPr id="8" name="Picture 7">
            <a:extLst>
              <a:ext uri="{FF2B5EF4-FFF2-40B4-BE49-F238E27FC236}">
                <a16:creationId xmlns:a16="http://schemas.microsoft.com/office/drawing/2014/main" id="{6CF99014-BDE7-B244-8EE9-FA00BABD5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200" y="4539600"/>
            <a:ext cx="2142463" cy="2114124"/>
          </a:xfrm>
          <a:prstGeom prst="rect">
            <a:avLst/>
          </a:prstGeom>
        </p:spPr>
      </p:pic>
    </p:spTree>
    <p:extLst>
      <p:ext uri="{BB962C8B-B14F-4D97-AF65-F5344CB8AC3E}">
        <p14:creationId xmlns:p14="http://schemas.microsoft.com/office/powerpoint/2010/main" val="107404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FB15-5F65-1849-8A84-9D23F91CE216}"/>
              </a:ext>
            </a:extLst>
          </p:cNvPr>
          <p:cNvSpPr>
            <a:spLocks noGrp="1"/>
          </p:cNvSpPr>
          <p:nvPr>
            <p:ph type="title"/>
          </p:nvPr>
        </p:nvSpPr>
        <p:spPr/>
        <p:txBody>
          <a:bodyPr>
            <a:normAutofit/>
          </a:bodyPr>
          <a:lstStyle/>
          <a:p>
            <a:r>
              <a:rPr lang="en-GB" dirty="0"/>
              <a:t>How does the school decide if a child </a:t>
            </a:r>
            <a:br>
              <a:rPr lang="en-GB" dirty="0"/>
            </a:br>
            <a:r>
              <a:rPr lang="en-GB" dirty="0"/>
              <a:t>needs a Personal Learning Plan?</a:t>
            </a:r>
          </a:p>
        </p:txBody>
      </p:sp>
      <p:sp>
        <p:nvSpPr>
          <p:cNvPr id="3" name="Content Placeholder 2">
            <a:extLst>
              <a:ext uri="{FF2B5EF4-FFF2-40B4-BE49-F238E27FC236}">
                <a16:creationId xmlns:a16="http://schemas.microsoft.com/office/drawing/2014/main" id="{644FB162-23CC-8546-ACA8-C330CFB3AD39}"/>
              </a:ext>
            </a:extLst>
          </p:cNvPr>
          <p:cNvSpPr>
            <a:spLocks noGrp="1"/>
          </p:cNvSpPr>
          <p:nvPr>
            <p:ph idx="1"/>
          </p:nvPr>
        </p:nvSpPr>
        <p:spPr>
          <a:xfrm>
            <a:off x="838800" y="1645963"/>
            <a:ext cx="10693558" cy="4599552"/>
          </a:xfrm>
        </p:spPr>
        <p:txBody>
          <a:bodyPr>
            <a:normAutofit/>
          </a:bodyPr>
          <a:lstStyle/>
          <a:p>
            <a:pPr>
              <a:lnSpc>
                <a:spcPct val="110000"/>
              </a:lnSpc>
              <a:spcBef>
                <a:spcPts val="0"/>
              </a:spcBef>
              <a:buClr>
                <a:srgbClr val="3D9ABE"/>
              </a:buClr>
            </a:pPr>
            <a:r>
              <a:rPr lang="en-GB" dirty="0"/>
              <a:t>Schools use lots of different teaching approaches and resources to help every child learn in the way that is best for them. However, if a child does not make progress, the school may decide that they need special educational provision to help them.</a:t>
            </a:r>
          </a:p>
          <a:p>
            <a:pPr>
              <a:lnSpc>
                <a:spcPct val="110000"/>
              </a:lnSpc>
              <a:spcBef>
                <a:spcPts val="0"/>
              </a:spcBef>
              <a:buClr>
                <a:srgbClr val="3D9ABE"/>
              </a:buClr>
            </a:pPr>
            <a:endParaRPr lang="en-GB" dirty="0"/>
          </a:p>
          <a:p>
            <a:pPr>
              <a:lnSpc>
                <a:spcPct val="110000"/>
              </a:lnSpc>
              <a:spcBef>
                <a:spcPts val="0"/>
              </a:spcBef>
              <a:buClr>
                <a:srgbClr val="3D9ABE"/>
              </a:buClr>
            </a:pPr>
            <a:r>
              <a:rPr lang="en-GB" dirty="0"/>
              <a:t>If the school decides that a child needs special educational provision they will add the child’s name to the SEN register and will create a PLP for them.</a:t>
            </a:r>
          </a:p>
          <a:p>
            <a:pPr>
              <a:lnSpc>
                <a:spcPct val="110000"/>
              </a:lnSpc>
              <a:spcBef>
                <a:spcPts val="0"/>
              </a:spcBef>
              <a:buClr>
                <a:srgbClr val="3D9ABE"/>
              </a:buClr>
            </a:pPr>
            <a:endParaRPr lang="en-GB" dirty="0"/>
          </a:p>
          <a:p>
            <a:pPr>
              <a:lnSpc>
                <a:spcPct val="110000"/>
              </a:lnSpc>
              <a:spcBef>
                <a:spcPts val="0"/>
              </a:spcBef>
              <a:buClr>
                <a:srgbClr val="3D9ABE"/>
              </a:buClr>
            </a:pPr>
            <a:r>
              <a:rPr lang="en-GB" dirty="0"/>
              <a:t>The SEN register is a list of the names of pupils in a school who have </a:t>
            </a:r>
          </a:p>
          <a:p>
            <a:pPr marL="230400" indent="0">
              <a:lnSpc>
                <a:spcPct val="110000"/>
              </a:lnSpc>
              <a:spcBef>
                <a:spcPts val="0"/>
              </a:spcBef>
              <a:buClr>
                <a:srgbClr val="3D9ABE"/>
              </a:buClr>
              <a:buNone/>
            </a:pPr>
            <a:r>
              <a:rPr lang="en-GB" dirty="0"/>
              <a:t>special educational needs and includes specific information about </a:t>
            </a:r>
          </a:p>
          <a:p>
            <a:pPr marL="230400" indent="0">
              <a:lnSpc>
                <a:spcPct val="110000"/>
              </a:lnSpc>
              <a:spcBef>
                <a:spcPts val="0"/>
              </a:spcBef>
              <a:buClr>
                <a:srgbClr val="3D9ABE"/>
              </a:buClr>
              <a:buNone/>
            </a:pPr>
            <a:r>
              <a:rPr lang="en-GB" dirty="0"/>
              <a:t>what their difficulties are. </a:t>
            </a:r>
          </a:p>
          <a:p>
            <a:pPr>
              <a:lnSpc>
                <a:spcPct val="110000"/>
              </a:lnSpc>
              <a:spcBef>
                <a:spcPts val="0"/>
              </a:spcBef>
              <a:buClr>
                <a:srgbClr val="3D9ABE"/>
              </a:buClr>
            </a:pPr>
            <a:endParaRPr lang="en-GB" dirty="0"/>
          </a:p>
          <a:p>
            <a:pPr>
              <a:lnSpc>
                <a:spcPct val="110000"/>
              </a:lnSpc>
              <a:spcBef>
                <a:spcPts val="0"/>
              </a:spcBef>
              <a:buClr>
                <a:srgbClr val="3D9ABE"/>
              </a:buClr>
            </a:pPr>
            <a:r>
              <a:rPr lang="en-GB" dirty="0"/>
              <a:t>Every child on the SEN register must have a PLP prepared </a:t>
            </a:r>
          </a:p>
          <a:p>
            <a:pPr marL="230400" indent="0">
              <a:lnSpc>
                <a:spcPct val="110000"/>
              </a:lnSpc>
              <a:spcBef>
                <a:spcPts val="0"/>
              </a:spcBef>
              <a:buClr>
                <a:srgbClr val="3D9ABE"/>
              </a:buClr>
              <a:buNone/>
            </a:pPr>
            <a:r>
              <a:rPr lang="en-GB" dirty="0"/>
              <a:t>and reviewed for them.</a:t>
            </a:r>
          </a:p>
        </p:txBody>
      </p:sp>
      <p:pic>
        <p:nvPicPr>
          <p:cNvPr id="4" name="Picture 3">
            <a:extLst>
              <a:ext uri="{FF2B5EF4-FFF2-40B4-BE49-F238E27FC236}">
                <a16:creationId xmlns:a16="http://schemas.microsoft.com/office/drawing/2014/main" id="{A8B3DA41-0185-7341-BBA5-4638687AC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200" y="4539600"/>
            <a:ext cx="2142464" cy="2114125"/>
          </a:xfrm>
          <a:prstGeom prst="rect">
            <a:avLst/>
          </a:prstGeom>
        </p:spPr>
      </p:pic>
    </p:spTree>
    <p:extLst>
      <p:ext uri="{BB962C8B-B14F-4D97-AF65-F5344CB8AC3E}">
        <p14:creationId xmlns:p14="http://schemas.microsoft.com/office/powerpoint/2010/main" val="194335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400E-D507-7D4E-8493-ECAD55F747CB}"/>
              </a:ext>
            </a:extLst>
          </p:cNvPr>
          <p:cNvSpPr>
            <a:spLocks noGrp="1"/>
          </p:cNvSpPr>
          <p:nvPr>
            <p:ph type="title"/>
          </p:nvPr>
        </p:nvSpPr>
        <p:spPr>
          <a:xfrm>
            <a:off x="838800" y="442800"/>
            <a:ext cx="10693558" cy="633761"/>
          </a:xfrm>
        </p:spPr>
        <p:txBody>
          <a:bodyPr>
            <a:normAutofit/>
          </a:bodyPr>
          <a:lstStyle/>
          <a:p>
            <a:r>
              <a:rPr lang="en-GB" dirty="0"/>
              <a:t>What is a Personal Learning Plan? </a:t>
            </a:r>
          </a:p>
        </p:txBody>
      </p:sp>
      <p:sp>
        <p:nvSpPr>
          <p:cNvPr id="3" name="Content Placeholder 2">
            <a:extLst>
              <a:ext uri="{FF2B5EF4-FFF2-40B4-BE49-F238E27FC236}">
                <a16:creationId xmlns:a16="http://schemas.microsoft.com/office/drawing/2014/main" id="{7A9E8A3A-FBA9-EB43-8DF4-BCA08BB10EAC}"/>
              </a:ext>
            </a:extLst>
          </p:cNvPr>
          <p:cNvSpPr>
            <a:spLocks noGrp="1"/>
          </p:cNvSpPr>
          <p:nvPr>
            <p:ph idx="1"/>
          </p:nvPr>
        </p:nvSpPr>
        <p:spPr>
          <a:xfrm>
            <a:off x="838800" y="1645963"/>
            <a:ext cx="10693558" cy="4599552"/>
          </a:xfrm>
        </p:spPr>
        <p:txBody>
          <a:bodyPr/>
          <a:lstStyle/>
          <a:p>
            <a:pPr>
              <a:lnSpc>
                <a:spcPct val="110000"/>
              </a:lnSpc>
              <a:spcBef>
                <a:spcPts val="0"/>
              </a:spcBef>
              <a:buClr>
                <a:srgbClr val="3D9ABE"/>
              </a:buClr>
            </a:pPr>
            <a:r>
              <a:rPr lang="en-GB" dirty="0"/>
              <a:t>The PLP is a document which describes what difficulties a child is having and what the school is doing to support them and help them to make progress.</a:t>
            </a:r>
          </a:p>
          <a:p>
            <a:pPr marL="0" indent="0">
              <a:lnSpc>
                <a:spcPct val="110000"/>
              </a:lnSpc>
              <a:spcBef>
                <a:spcPts val="0"/>
              </a:spcBef>
              <a:buClr>
                <a:srgbClr val="3D9ABE"/>
              </a:buClr>
              <a:buNone/>
            </a:pPr>
            <a:endParaRPr lang="en-GB" dirty="0"/>
          </a:p>
          <a:p>
            <a:pPr>
              <a:lnSpc>
                <a:spcPct val="110000"/>
              </a:lnSpc>
              <a:spcBef>
                <a:spcPts val="0"/>
              </a:spcBef>
              <a:buClr>
                <a:srgbClr val="3D9ABE"/>
              </a:buClr>
            </a:pPr>
            <a:r>
              <a:rPr lang="en-GB" dirty="0"/>
              <a:t>It describes what special educational provision planned for the child will look like in school, who will be involved and what special equipment or resources will be used.</a:t>
            </a:r>
          </a:p>
          <a:p>
            <a:pPr marL="0" indent="0">
              <a:lnSpc>
                <a:spcPct val="110000"/>
              </a:lnSpc>
              <a:spcBef>
                <a:spcPts val="0"/>
              </a:spcBef>
              <a:buClr>
                <a:srgbClr val="3D9ABE"/>
              </a:buClr>
              <a:buNone/>
            </a:pPr>
            <a:r>
              <a:rPr lang="en-GB" dirty="0"/>
              <a:t> </a:t>
            </a:r>
          </a:p>
          <a:p>
            <a:pPr>
              <a:lnSpc>
                <a:spcPct val="110000"/>
              </a:lnSpc>
              <a:spcBef>
                <a:spcPts val="0"/>
              </a:spcBef>
              <a:buClr>
                <a:srgbClr val="3D9ABE"/>
              </a:buClr>
            </a:pPr>
            <a:r>
              <a:rPr lang="en-GB" dirty="0"/>
              <a:t>If the school needs to involve the help of services outside the school to </a:t>
            </a:r>
          </a:p>
          <a:p>
            <a:pPr marL="230400" indent="0">
              <a:lnSpc>
                <a:spcPct val="110000"/>
              </a:lnSpc>
              <a:spcBef>
                <a:spcPts val="0"/>
              </a:spcBef>
              <a:buClr>
                <a:srgbClr val="3D9ABE"/>
              </a:buClr>
              <a:buNone/>
            </a:pPr>
            <a:r>
              <a:rPr lang="en-GB" dirty="0"/>
              <a:t>support the child this will be included in the PLP also.</a:t>
            </a:r>
          </a:p>
          <a:p>
            <a:pPr marL="0" indent="0">
              <a:lnSpc>
                <a:spcPct val="110000"/>
              </a:lnSpc>
              <a:spcBef>
                <a:spcPts val="0"/>
              </a:spcBef>
              <a:buClr>
                <a:srgbClr val="3D9ABE"/>
              </a:buClr>
              <a:buNone/>
            </a:pPr>
            <a:endParaRPr lang="en-GB" dirty="0"/>
          </a:p>
          <a:p>
            <a:pPr>
              <a:lnSpc>
                <a:spcPct val="110000"/>
              </a:lnSpc>
              <a:spcBef>
                <a:spcPts val="0"/>
              </a:spcBef>
              <a:buClr>
                <a:srgbClr val="3D9ABE"/>
              </a:buClr>
            </a:pPr>
            <a:r>
              <a:rPr lang="en-GB" dirty="0"/>
              <a:t>The PLP includes the views of the child, the parent and the staff in </a:t>
            </a:r>
          </a:p>
          <a:p>
            <a:pPr marL="230400" indent="0">
              <a:lnSpc>
                <a:spcPct val="110000"/>
              </a:lnSpc>
              <a:spcBef>
                <a:spcPts val="0"/>
              </a:spcBef>
              <a:buClr>
                <a:srgbClr val="3D9ABE"/>
              </a:buClr>
              <a:buNone/>
            </a:pPr>
            <a:r>
              <a:rPr lang="en-GB" dirty="0"/>
              <a:t>school who are involved with the child. The school also talks to</a:t>
            </a:r>
          </a:p>
          <a:p>
            <a:pPr marL="230400" indent="0">
              <a:lnSpc>
                <a:spcPct val="110000"/>
              </a:lnSpc>
              <a:spcBef>
                <a:spcPts val="0"/>
              </a:spcBef>
              <a:buClr>
                <a:srgbClr val="3D9ABE"/>
              </a:buClr>
              <a:buNone/>
            </a:pPr>
            <a:r>
              <a:rPr lang="en-GB" dirty="0"/>
              <a:t>parents about how they can best help their child at home to </a:t>
            </a:r>
          </a:p>
          <a:p>
            <a:pPr marL="230400" indent="0">
              <a:lnSpc>
                <a:spcPct val="110000"/>
              </a:lnSpc>
              <a:spcBef>
                <a:spcPts val="0"/>
              </a:spcBef>
              <a:buClr>
                <a:srgbClr val="3D9ABE"/>
              </a:buClr>
              <a:buNone/>
            </a:pPr>
            <a:r>
              <a:rPr lang="en-GB" dirty="0"/>
              <a:t>help them make progress. </a:t>
            </a:r>
          </a:p>
        </p:txBody>
      </p:sp>
      <p:pic>
        <p:nvPicPr>
          <p:cNvPr id="5" name="Picture 4">
            <a:extLst>
              <a:ext uri="{FF2B5EF4-FFF2-40B4-BE49-F238E27FC236}">
                <a16:creationId xmlns:a16="http://schemas.microsoft.com/office/drawing/2014/main" id="{EDAF6D1B-CA3F-274E-B64D-6891EDBFB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200" y="4539600"/>
            <a:ext cx="2142464" cy="2114124"/>
          </a:xfrm>
          <a:prstGeom prst="rect">
            <a:avLst/>
          </a:prstGeom>
        </p:spPr>
      </p:pic>
    </p:spTree>
    <p:extLst>
      <p:ext uri="{BB962C8B-B14F-4D97-AF65-F5344CB8AC3E}">
        <p14:creationId xmlns:p14="http://schemas.microsoft.com/office/powerpoint/2010/main" val="305430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EAF7C-B27C-224F-97D2-A2D568E94158}"/>
              </a:ext>
            </a:extLst>
          </p:cNvPr>
          <p:cNvSpPr>
            <a:spLocks noGrp="1"/>
          </p:cNvSpPr>
          <p:nvPr>
            <p:ph type="title"/>
          </p:nvPr>
        </p:nvSpPr>
        <p:spPr/>
        <p:txBody>
          <a:bodyPr/>
          <a:lstStyle/>
          <a:p>
            <a:r>
              <a:rPr lang="en-GB" dirty="0"/>
              <a:t>What information does the </a:t>
            </a:r>
            <a:br>
              <a:rPr lang="en-GB" dirty="0"/>
            </a:br>
            <a:r>
              <a:rPr lang="en-GB" dirty="0"/>
              <a:t>Personal Learning Plan include?</a:t>
            </a:r>
          </a:p>
        </p:txBody>
      </p:sp>
      <p:sp>
        <p:nvSpPr>
          <p:cNvPr id="3" name="Content Placeholder 2">
            <a:extLst>
              <a:ext uri="{FF2B5EF4-FFF2-40B4-BE49-F238E27FC236}">
                <a16:creationId xmlns:a16="http://schemas.microsoft.com/office/drawing/2014/main" id="{46F1E3FF-3DF2-244F-A1FD-9795CE06464B}"/>
              </a:ext>
            </a:extLst>
          </p:cNvPr>
          <p:cNvSpPr>
            <a:spLocks noGrp="1"/>
          </p:cNvSpPr>
          <p:nvPr>
            <p:ph idx="1"/>
          </p:nvPr>
        </p:nvSpPr>
        <p:spPr/>
        <p:txBody>
          <a:bodyPr/>
          <a:lstStyle/>
          <a:p>
            <a:pPr marL="0" indent="0">
              <a:buNone/>
            </a:pPr>
            <a:r>
              <a:rPr lang="en-GB" b="1" dirty="0"/>
              <a:t>The PLP contains information about:</a:t>
            </a:r>
            <a:endParaRPr lang="en-GB" dirty="0"/>
          </a:p>
          <a:p>
            <a:pPr>
              <a:spcBef>
                <a:spcPts val="1200"/>
              </a:spcBef>
              <a:buClr>
                <a:srgbClr val="3D9ABE"/>
              </a:buClr>
            </a:pPr>
            <a:r>
              <a:rPr lang="en-GB" dirty="0"/>
              <a:t>The child’s learning difficulty and/or disability and how it affects them in school.</a:t>
            </a:r>
          </a:p>
          <a:p>
            <a:pPr>
              <a:spcBef>
                <a:spcPts val="1200"/>
              </a:spcBef>
              <a:buClr>
                <a:srgbClr val="3D9ABE"/>
              </a:buClr>
            </a:pPr>
            <a:r>
              <a:rPr lang="en-GB" dirty="0"/>
              <a:t>The child’s view of their learning and what they feel the school could do to help them.</a:t>
            </a:r>
          </a:p>
          <a:p>
            <a:pPr>
              <a:spcBef>
                <a:spcPts val="1200"/>
              </a:spcBef>
              <a:buClr>
                <a:srgbClr val="3D9ABE"/>
              </a:buClr>
            </a:pPr>
            <a:r>
              <a:rPr lang="en-GB" dirty="0"/>
              <a:t>The parent’s view of their child’s strengths and difficulties and what progress they would like to see their child make.</a:t>
            </a:r>
          </a:p>
          <a:p>
            <a:pPr>
              <a:spcBef>
                <a:spcPts val="1200"/>
              </a:spcBef>
              <a:buClr>
                <a:srgbClr val="3D9ABE"/>
              </a:buClr>
            </a:pPr>
            <a:r>
              <a:rPr lang="en-GB" dirty="0"/>
              <a:t>The school’s view of the child’s strengths and successes.</a:t>
            </a:r>
          </a:p>
          <a:p>
            <a:pPr>
              <a:spcBef>
                <a:spcPts val="1200"/>
              </a:spcBef>
              <a:buClr>
                <a:srgbClr val="3D9ABE"/>
              </a:buClr>
            </a:pPr>
            <a:r>
              <a:rPr lang="en-GB" dirty="0"/>
              <a:t>What the school aims that the child will achieve in a set period of time.</a:t>
            </a:r>
          </a:p>
          <a:p>
            <a:pPr>
              <a:spcBef>
                <a:spcPts val="1200"/>
              </a:spcBef>
              <a:buClr>
                <a:srgbClr val="3D9ABE"/>
              </a:buClr>
            </a:pPr>
            <a:r>
              <a:rPr lang="en-GB" dirty="0"/>
              <a:t>Teaching strategies and resources that will be used by the school to support the child.</a:t>
            </a:r>
          </a:p>
          <a:p>
            <a:pPr>
              <a:spcBef>
                <a:spcPts val="1200"/>
              </a:spcBef>
              <a:buClr>
                <a:srgbClr val="3D9ABE"/>
              </a:buClr>
            </a:pPr>
            <a:r>
              <a:rPr lang="en-GB" dirty="0"/>
              <a:t>The special educational provision to be put in place to help the child make progress.</a:t>
            </a:r>
          </a:p>
          <a:p>
            <a:pPr>
              <a:spcBef>
                <a:spcPts val="1200"/>
              </a:spcBef>
              <a:buClr>
                <a:srgbClr val="3D9ABE"/>
              </a:buClr>
            </a:pPr>
            <a:r>
              <a:rPr lang="en-GB" dirty="0"/>
              <a:t>Progress made by the child as a result of the special educational provision made for them.</a:t>
            </a:r>
          </a:p>
          <a:p>
            <a:pPr>
              <a:spcBef>
                <a:spcPts val="1200"/>
              </a:spcBef>
              <a:buClr>
                <a:srgbClr val="3D9ABE"/>
              </a:buClr>
            </a:pPr>
            <a:r>
              <a:rPr lang="en-GB" dirty="0"/>
              <a:t>The next steps to be taken to help the child make even further progress.</a:t>
            </a:r>
          </a:p>
        </p:txBody>
      </p:sp>
    </p:spTree>
    <p:extLst>
      <p:ext uri="{BB962C8B-B14F-4D97-AF65-F5344CB8AC3E}">
        <p14:creationId xmlns:p14="http://schemas.microsoft.com/office/powerpoint/2010/main" val="113203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5162-7DBF-AF4F-976A-8845A9055F82}"/>
              </a:ext>
            </a:extLst>
          </p:cNvPr>
          <p:cNvSpPr>
            <a:spLocks noGrp="1"/>
          </p:cNvSpPr>
          <p:nvPr>
            <p:ph type="title"/>
          </p:nvPr>
        </p:nvSpPr>
        <p:spPr/>
        <p:txBody>
          <a:bodyPr>
            <a:normAutofit/>
          </a:bodyPr>
          <a:lstStyle/>
          <a:p>
            <a:r>
              <a:rPr lang="en-GB" dirty="0"/>
              <a:t>Why are parents’ views an </a:t>
            </a:r>
            <a:br>
              <a:rPr lang="en-GB" dirty="0"/>
            </a:br>
            <a:r>
              <a:rPr lang="en-GB" dirty="0"/>
              <a:t>important part of the PLP?</a:t>
            </a:r>
          </a:p>
        </p:txBody>
      </p:sp>
      <p:sp>
        <p:nvSpPr>
          <p:cNvPr id="3" name="Content Placeholder 2">
            <a:extLst>
              <a:ext uri="{FF2B5EF4-FFF2-40B4-BE49-F238E27FC236}">
                <a16:creationId xmlns:a16="http://schemas.microsoft.com/office/drawing/2014/main" id="{EB6DD0ED-C7C5-D143-B521-5FB3D65BD83B}"/>
              </a:ext>
            </a:extLst>
          </p:cNvPr>
          <p:cNvSpPr>
            <a:spLocks noGrp="1"/>
          </p:cNvSpPr>
          <p:nvPr>
            <p:ph idx="1"/>
          </p:nvPr>
        </p:nvSpPr>
        <p:spPr>
          <a:xfrm>
            <a:off x="838800" y="1645963"/>
            <a:ext cx="10420603" cy="4599552"/>
          </a:xfrm>
        </p:spPr>
        <p:txBody>
          <a:bodyPr/>
          <a:lstStyle/>
          <a:p>
            <a:pPr>
              <a:lnSpc>
                <a:spcPct val="110000"/>
              </a:lnSpc>
              <a:spcBef>
                <a:spcPts val="0"/>
              </a:spcBef>
              <a:buClr>
                <a:srgbClr val="3D9ABE"/>
              </a:buClr>
            </a:pPr>
            <a:r>
              <a:rPr lang="en-GB" dirty="0"/>
              <a:t>Parents have unique knowledge of their child and their views and experience contribute to the overall picture of the child’s needs and the best way to support them with their learning and development. This is important information for the school to seek and consider when they are creating a PLP for a child.</a:t>
            </a:r>
          </a:p>
          <a:p>
            <a:pPr>
              <a:lnSpc>
                <a:spcPct val="110000"/>
              </a:lnSpc>
              <a:spcBef>
                <a:spcPts val="0"/>
              </a:spcBef>
              <a:buClr>
                <a:srgbClr val="3D9ABE"/>
              </a:buClr>
            </a:pPr>
            <a:endParaRPr lang="en-GB" dirty="0"/>
          </a:p>
          <a:p>
            <a:pPr>
              <a:lnSpc>
                <a:spcPct val="110000"/>
              </a:lnSpc>
              <a:spcBef>
                <a:spcPts val="0"/>
              </a:spcBef>
              <a:buClr>
                <a:srgbClr val="3D9ABE"/>
              </a:buClr>
            </a:pPr>
            <a:r>
              <a:rPr lang="en-GB" dirty="0"/>
              <a:t>The school informs parents about the special educational provision they plan </a:t>
            </a:r>
          </a:p>
          <a:p>
            <a:pPr marL="230400" indent="0">
              <a:lnSpc>
                <a:spcPct val="110000"/>
              </a:lnSpc>
              <a:spcBef>
                <a:spcPts val="0"/>
              </a:spcBef>
              <a:buClr>
                <a:srgbClr val="3D9ABE"/>
              </a:buClr>
              <a:buNone/>
            </a:pPr>
            <a:r>
              <a:rPr lang="en-GB" dirty="0"/>
              <a:t>to make for the child within the PLP and ask their opinion about the </a:t>
            </a:r>
          </a:p>
          <a:p>
            <a:pPr marL="230400" indent="0">
              <a:lnSpc>
                <a:spcPct val="110000"/>
              </a:lnSpc>
              <a:spcBef>
                <a:spcPts val="0"/>
              </a:spcBef>
              <a:buClr>
                <a:srgbClr val="3D9ABE"/>
              </a:buClr>
              <a:buNone/>
            </a:pPr>
            <a:r>
              <a:rPr lang="en-GB" dirty="0"/>
              <a:t>priority learning areas they would like to focus on with the child. </a:t>
            </a:r>
          </a:p>
          <a:p>
            <a:pPr marL="230400" indent="0">
              <a:lnSpc>
                <a:spcPct val="110000"/>
              </a:lnSpc>
              <a:spcBef>
                <a:spcPts val="0"/>
              </a:spcBef>
              <a:buClr>
                <a:srgbClr val="3D9ABE"/>
              </a:buClr>
              <a:buNone/>
            </a:pPr>
            <a:r>
              <a:rPr lang="en-GB" dirty="0"/>
              <a:t>The school also notify parents about progress made by their </a:t>
            </a:r>
          </a:p>
          <a:p>
            <a:pPr marL="230400" indent="0">
              <a:lnSpc>
                <a:spcPct val="110000"/>
              </a:lnSpc>
              <a:spcBef>
                <a:spcPts val="0"/>
              </a:spcBef>
              <a:buClr>
                <a:srgbClr val="3D9ABE"/>
              </a:buClr>
              <a:buNone/>
            </a:pPr>
            <a:r>
              <a:rPr lang="en-GB" dirty="0"/>
              <a:t>child as a result of the provision made for them.</a:t>
            </a:r>
          </a:p>
          <a:p>
            <a:pPr marL="0" indent="0">
              <a:buNone/>
            </a:pPr>
            <a:endParaRPr lang="en-GB" dirty="0"/>
          </a:p>
        </p:txBody>
      </p:sp>
      <p:pic>
        <p:nvPicPr>
          <p:cNvPr id="5" name="Picture 4">
            <a:extLst>
              <a:ext uri="{FF2B5EF4-FFF2-40B4-BE49-F238E27FC236}">
                <a16:creationId xmlns:a16="http://schemas.microsoft.com/office/drawing/2014/main" id="{94352F2C-9C36-E345-B52D-DE6D77FF5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200" y="4539600"/>
            <a:ext cx="2142464" cy="2114124"/>
          </a:xfrm>
          <a:prstGeom prst="rect">
            <a:avLst/>
          </a:prstGeom>
        </p:spPr>
      </p:pic>
    </p:spTree>
    <p:extLst>
      <p:ext uri="{BB962C8B-B14F-4D97-AF65-F5344CB8AC3E}">
        <p14:creationId xmlns:p14="http://schemas.microsoft.com/office/powerpoint/2010/main" val="143889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1DA6-5E70-814F-A7DD-97EA773C938D}"/>
              </a:ext>
            </a:extLst>
          </p:cNvPr>
          <p:cNvSpPr>
            <a:spLocks noGrp="1"/>
          </p:cNvSpPr>
          <p:nvPr>
            <p:ph type="title"/>
          </p:nvPr>
        </p:nvSpPr>
        <p:spPr/>
        <p:txBody>
          <a:bodyPr>
            <a:normAutofit/>
          </a:bodyPr>
          <a:lstStyle/>
          <a:p>
            <a:r>
              <a:rPr lang="en-GB" dirty="0"/>
              <a:t>Why are pupil’s views an </a:t>
            </a:r>
            <a:br>
              <a:rPr lang="en-GB" dirty="0"/>
            </a:br>
            <a:r>
              <a:rPr lang="en-GB" dirty="0"/>
              <a:t>important part of the PLP?</a:t>
            </a:r>
          </a:p>
        </p:txBody>
      </p:sp>
      <p:sp>
        <p:nvSpPr>
          <p:cNvPr id="3" name="Content Placeholder 2">
            <a:extLst>
              <a:ext uri="{FF2B5EF4-FFF2-40B4-BE49-F238E27FC236}">
                <a16:creationId xmlns:a16="http://schemas.microsoft.com/office/drawing/2014/main" id="{E309AF55-B06C-1B41-BD9B-B89C6DE4EE64}"/>
              </a:ext>
            </a:extLst>
          </p:cNvPr>
          <p:cNvSpPr>
            <a:spLocks noGrp="1"/>
          </p:cNvSpPr>
          <p:nvPr>
            <p:ph idx="1"/>
          </p:nvPr>
        </p:nvSpPr>
        <p:spPr>
          <a:xfrm>
            <a:off x="838800" y="1645963"/>
            <a:ext cx="10186552" cy="4599552"/>
          </a:xfrm>
        </p:spPr>
        <p:txBody>
          <a:bodyPr/>
          <a:lstStyle/>
          <a:p>
            <a:pPr>
              <a:lnSpc>
                <a:spcPct val="110000"/>
              </a:lnSpc>
              <a:spcBef>
                <a:spcPts val="0"/>
              </a:spcBef>
              <a:buClr>
                <a:srgbClr val="3D9ABE"/>
              </a:buClr>
            </a:pPr>
            <a:r>
              <a:rPr lang="en-GB" dirty="0"/>
              <a:t>The pupil has an important role to play in creating their PLP by identifying their strengths and difficulties in learning and giving their views about what the school can do to help them make the best progress possible.</a:t>
            </a:r>
          </a:p>
          <a:p>
            <a:pPr>
              <a:lnSpc>
                <a:spcPct val="110000"/>
              </a:lnSpc>
              <a:spcBef>
                <a:spcPts val="0"/>
              </a:spcBef>
              <a:buClr>
                <a:srgbClr val="3D9ABE"/>
              </a:buClr>
            </a:pPr>
            <a:endParaRPr lang="en-GB" dirty="0"/>
          </a:p>
          <a:p>
            <a:pPr>
              <a:lnSpc>
                <a:spcPct val="110000"/>
              </a:lnSpc>
              <a:spcBef>
                <a:spcPts val="0"/>
              </a:spcBef>
              <a:buClr>
                <a:srgbClr val="3D9ABE"/>
              </a:buClr>
            </a:pPr>
            <a:r>
              <a:rPr lang="en-GB" dirty="0"/>
              <a:t>The school should seek and listen to the pupil’s views about how they learn </a:t>
            </a:r>
          </a:p>
          <a:p>
            <a:pPr marL="230400" indent="0">
              <a:lnSpc>
                <a:spcPct val="110000"/>
              </a:lnSpc>
              <a:spcBef>
                <a:spcPts val="0"/>
              </a:spcBef>
              <a:buClr>
                <a:srgbClr val="3D9ABE"/>
              </a:buClr>
              <a:buNone/>
            </a:pPr>
            <a:r>
              <a:rPr lang="en-GB" dirty="0"/>
              <a:t>effectively and should focus on the strategies that work best for them.  </a:t>
            </a:r>
          </a:p>
          <a:p>
            <a:pPr marL="0" indent="0">
              <a:lnSpc>
                <a:spcPct val="110000"/>
              </a:lnSpc>
              <a:spcBef>
                <a:spcPts val="0"/>
              </a:spcBef>
              <a:buClr>
                <a:srgbClr val="3D9ABE"/>
              </a:buClr>
              <a:buNone/>
            </a:pPr>
            <a:endParaRPr lang="en-GB" dirty="0"/>
          </a:p>
          <a:p>
            <a:pPr>
              <a:lnSpc>
                <a:spcPct val="110000"/>
              </a:lnSpc>
              <a:spcBef>
                <a:spcPts val="0"/>
              </a:spcBef>
              <a:buClr>
                <a:srgbClr val="3D9ABE"/>
              </a:buClr>
            </a:pPr>
            <a:r>
              <a:rPr lang="en-GB" dirty="0"/>
              <a:t>It is important that pupils with SEN know that what they have to say </a:t>
            </a:r>
          </a:p>
          <a:p>
            <a:pPr marL="230400" indent="0">
              <a:lnSpc>
                <a:spcPct val="110000"/>
              </a:lnSpc>
              <a:spcBef>
                <a:spcPts val="0"/>
              </a:spcBef>
              <a:buClr>
                <a:srgbClr val="3D9ABE"/>
              </a:buClr>
              <a:buNone/>
            </a:pPr>
            <a:r>
              <a:rPr lang="en-GB" dirty="0"/>
              <a:t>will be respected, listened to and, where appropriate, acted upon, </a:t>
            </a:r>
          </a:p>
          <a:p>
            <a:pPr marL="230400" indent="0">
              <a:lnSpc>
                <a:spcPct val="110000"/>
              </a:lnSpc>
              <a:spcBef>
                <a:spcPts val="0"/>
              </a:spcBef>
              <a:buClr>
                <a:srgbClr val="3D9ABE"/>
              </a:buClr>
              <a:buNone/>
            </a:pPr>
            <a:r>
              <a:rPr lang="en-GB" dirty="0"/>
              <a:t>taking into account their age and understanding.</a:t>
            </a:r>
          </a:p>
        </p:txBody>
      </p:sp>
      <p:pic>
        <p:nvPicPr>
          <p:cNvPr id="5" name="Picture 4">
            <a:extLst>
              <a:ext uri="{FF2B5EF4-FFF2-40B4-BE49-F238E27FC236}">
                <a16:creationId xmlns:a16="http://schemas.microsoft.com/office/drawing/2014/main" id="{CBB7CB77-57FD-B344-9529-227E97366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200" y="4539600"/>
            <a:ext cx="2142464" cy="2114124"/>
          </a:xfrm>
          <a:prstGeom prst="rect">
            <a:avLst/>
          </a:prstGeom>
        </p:spPr>
      </p:pic>
    </p:spTree>
    <p:extLst>
      <p:ext uri="{BB962C8B-B14F-4D97-AF65-F5344CB8AC3E}">
        <p14:creationId xmlns:p14="http://schemas.microsoft.com/office/powerpoint/2010/main" val="353022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0812-1D6C-0746-8BF9-42E4320A888E}"/>
              </a:ext>
            </a:extLst>
          </p:cNvPr>
          <p:cNvSpPr>
            <a:spLocks noGrp="1"/>
          </p:cNvSpPr>
          <p:nvPr>
            <p:ph type="title"/>
          </p:nvPr>
        </p:nvSpPr>
        <p:spPr/>
        <p:txBody>
          <a:bodyPr/>
          <a:lstStyle/>
          <a:p>
            <a:r>
              <a:rPr lang="en-GB" dirty="0"/>
              <a:t>What happens to the PLP if a </a:t>
            </a:r>
            <a:br>
              <a:rPr lang="en-GB" dirty="0"/>
            </a:br>
            <a:r>
              <a:rPr lang="en-GB" dirty="0"/>
              <a:t>child needs to move school?</a:t>
            </a:r>
          </a:p>
        </p:txBody>
      </p:sp>
      <p:sp>
        <p:nvSpPr>
          <p:cNvPr id="3" name="Content Placeholder 2">
            <a:extLst>
              <a:ext uri="{FF2B5EF4-FFF2-40B4-BE49-F238E27FC236}">
                <a16:creationId xmlns:a16="http://schemas.microsoft.com/office/drawing/2014/main" id="{424A6BE2-6BD1-E84A-AF79-41CBD53446C1}"/>
              </a:ext>
            </a:extLst>
          </p:cNvPr>
          <p:cNvSpPr>
            <a:spLocks noGrp="1"/>
          </p:cNvSpPr>
          <p:nvPr>
            <p:ph idx="1"/>
          </p:nvPr>
        </p:nvSpPr>
        <p:spPr>
          <a:xfrm>
            <a:off x="838800" y="1645963"/>
            <a:ext cx="10512372" cy="4599552"/>
          </a:xfrm>
        </p:spPr>
        <p:txBody>
          <a:bodyPr/>
          <a:lstStyle/>
          <a:p>
            <a:pPr marL="0" indent="0">
              <a:lnSpc>
                <a:spcPct val="110000"/>
              </a:lnSpc>
              <a:spcBef>
                <a:spcPts val="0"/>
              </a:spcBef>
              <a:buNone/>
            </a:pPr>
            <a:r>
              <a:rPr lang="en-GB" dirty="0"/>
              <a:t>When a child with SEN is transferring schools, the Board of Governors of the child’s current school must seek the consent of the parent or young </a:t>
            </a:r>
            <a:r>
              <a:rPr lang="en-GB"/>
              <a:t>person to </a:t>
            </a:r>
            <a:r>
              <a:rPr lang="en-GB" dirty="0"/>
              <a:t>provide a copy of the PLP to the new school.</a:t>
            </a:r>
          </a:p>
          <a:p>
            <a:pPr marL="0" indent="0">
              <a:lnSpc>
                <a:spcPct val="110000"/>
              </a:lnSpc>
              <a:spcBef>
                <a:spcPts val="0"/>
              </a:spcBef>
              <a:buNone/>
            </a:pPr>
            <a:endParaRPr lang="en-GB" dirty="0"/>
          </a:p>
          <a:p>
            <a:pPr marL="0" indent="0">
              <a:lnSpc>
                <a:spcPct val="110000"/>
              </a:lnSpc>
              <a:spcBef>
                <a:spcPts val="0"/>
              </a:spcBef>
              <a:spcAft>
                <a:spcPts val="1200"/>
              </a:spcAft>
              <a:buNone/>
            </a:pPr>
            <a:r>
              <a:rPr lang="en-GB" b="1" dirty="0"/>
              <a:t>Sharing the PLP with the new school is important because it: </a:t>
            </a:r>
            <a:endParaRPr lang="en-GB" dirty="0"/>
          </a:p>
          <a:p>
            <a:pPr>
              <a:lnSpc>
                <a:spcPct val="110000"/>
              </a:lnSpc>
              <a:spcBef>
                <a:spcPts val="0"/>
              </a:spcBef>
              <a:buClr>
                <a:srgbClr val="3D9ABE"/>
              </a:buClr>
            </a:pPr>
            <a:r>
              <a:rPr lang="en-GB" dirty="0"/>
              <a:t>Helps the new school to understand what the child’s Special Educational Needs </a:t>
            </a:r>
          </a:p>
          <a:p>
            <a:pPr marL="230400" indent="0">
              <a:lnSpc>
                <a:spcPct val="110000"/>
              </a:lnSpc>
              <a:spcBef>
                <a:spcPts val="0"/>
              </a:spcBef>
              <a:buClr>
                <a:srgbClr val="3D9ABE"/>
              </a:buClr>
              <a:buNone/>
            </a:pPr>
            <a:r>
              <a:rPr lang="en-GB" dirty="0"/>
              <a:t>are and what actions have been taken to help them, including those to </a:t>
            </a:r>
          </a:p>
          <a:p>
            <a:pPr marL="230400" indent="0">
              <a:lnSpc>
                <a:spcPct val="110000"/>
              </a:lnSpc>
              <a:spcBef>
                <a:spcPts val="0"/>
              </a:spcBef>
              <a:buClr>
                <a:srgbClr val="3D9ABE"/>
              </a:buClr>
              <a:buNone/>
            </a:pPr>
            <a:r>
              <a:rPr lang="en-GB" dirty="0"/>
              <a:t>which the child has responded positively; and </a:t>
            </a:r>
          </a:p>
          <a:p>
            <a:pPr>
              <a:lnSpc>
                <a:spcPct val="110000"/>
              </a:lnSpc>
              <a:spcBef>
                <a:spcPts val="0"/>
              </a:spcBef>
              <a:buClr>
                <a:srgbClr val="3D9ABE"/>
              </a:buClr>
            </a:pPr>
            <a:endParaRPr lang="en-GB" dirty="0"/>
          </a:p>
          <a:p>
            <a:pPr>
              <a:lnSpc>
                <a:spcPct val="110000"/>
              </a:lnSpc>
              <a:spcBef>
                <a:spcPts val="0"/>
              </a:spcBef>
              <a:buClr>
                <a:srgbClr val="3D9ABE"/>
              </a:buClr>
            </a:pPr>
            <a:r>
              <a:rPr lang="en-GB" dirty="0"/>
              <a:t>Provides a sound basis for the new school from which they </a:t>
            </a:r>
          </a:p>
          <a:p>
            <a:pPr marL="230400" indent="0">
              <a:lnSpc>
                <a:spcPct val="110000"/>
              </a:lnSpc>
              <a:spcBef>
                <a:spcPts val="0"/>
              </a:spcBef>
              <a:buClr>
                <a:srgbClr val="3D9ABE"/>
              </a:buClr>
              <a:buNone/>
            </a:pPr>
            <a:r>
              <a:rPr lang="en-GB" dirty="0"/>
              <a:t>can develop a new PLP for the child.</a:t>
            </a:r>
          </a:p>
          <a:p>
            <a:endParaRPr lang="en-GB" dirty="0"/>
          </a:p>
        </p:txBody>
      </p:sp>
      <p:pic>
        <p:nvPicPr>
          <p:cNvPr id="4" name="Picture 3">
            <a:extLst>
              <a:ext uri="{FF2B5EF4-FFF2-40B4-BE49-F238E27FC236}">
                <a16:creationId xmlns:a16="http://schemas.microsoft.com/office/drawing/2014/main" id="{32648CD0-DA21-6643-A720-EA68EFAE0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089" y="4575593"/>
            <a:ext cx="2116115" cy="2013548"/>
          </a:xfrm>
          <a:prstGeom prst="rect">
            <a:avLst/>
          </a:prstGeom>
        </p:spPr>
      </p:pic>
    </p:spTree>
    <p:extLst>
      <p:ext uri="{BB962C8B-B14F-4D97-AF65-F5344CB8AC3E}">
        <p14:creationId xmlns:p14="http://schemas.microsoft.com/office/powerpoint/2010/main" val="1853614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1044</Words>
  <Application>Microsoft Macintosh PowerPoint</Application>
  <PresentationFormat>Widescreen</PresentationFormat>
  <Paragraphs>81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Special Educational Needs and Disability Act (NI) 2016</vt:lpstr>
      <vt:lpstr>The SEND Act 2016</vt:lpstr>
      <vt:lpstr>How does a school decide if a child has special educational needs? </vt:lpstr>
      <vt:lpstr>How does the school decide if a child  needs a Personal Learning Plan?</vt:lpstr>
      <vt:lpstr>What is a Personal Learning Plan? </vt:lpstr>
      <vt:lpstr>What information does the  Personal Learning Plan include?</vt:lpstr>
      <vt:lpstr>Why are parents’ views an  important part of the PLP?</vt:lpstr>
      <vt:lpstr>Why are pupil’s views an  important part of the PLP?</vt:lpstr>
      <vt:lpstr>What happens to the PLP if a  child needs to move school?</vt:lpstr>
    </vt:vector>
  </TitlesOfParts>
  <Company>EANI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Educational Needs and Disability Act (NI) 2016  The Personal Learning Plan (PLP) for pupils identified as having Special Educational Needs</dc:title>
  <dc:creator>Eimear Harbinson</dc:creator>
  <cp:lastModifiedBy>Jonathan McPolin</cp:lastModifiedBy>
  <cp:revision>80</cp:revision>
  <dcterms:created xsi:type="dcterms:W3CDTF">2020-11-26T13:28:38Z</dcterms:created>
  <dcterms:modified xsi:type="dcterms:W3CDTF">2023-04-25T09:33:36Z</dcterms:modified>
</cp:coreProperties>
</file>