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6"/>
  </p:notesMasterIdLst>
  <p:sldIdLst>
    <p:sldId id="271" r:id="rId3"/>
    <p:sldId id="257" r:id="rId4"/>
    <p:sldId id="272" r:id="rId5"/>
    <p:sldId id="258" r:id="rId6"/>
    <p:sldId id="259" r:id="rId7"/>
    <p:sldId id="260" r:id="rId8"/>
    <p:sldId id="268" r:id="rId9"/>
    <p:sldId id="262" r:id="rId10"/>
    <p:sldId id="263" r:id="rId11"/>
    <p:sldId id="264" r:id="rId12"/>
    <p:sldId id="270" r:id="rId13"/>
    <p:sldId id="269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Gray" initials="JG" lastIdx="1" clrIdx="0">
    <p:extLst>
      <p:ext uri="{19B8F6BF-5375-455C-9EA6-DF929625EA0E}">
        <p15:presenceInfo xmlns:p15="http://schemas.microsoft.com/office/powerpoint/2012/main" userId="S::jgray@ccea.org.uk::caac0590-b3be-45de-8484-2fd9ab5642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DBD"/>
    <a:srgbClr val="F6CACA"/>
    <a:srgbClr val="FFD0D0"/>
    <a:srgbClr val="FFADB5"/>
    <a:srgbClr val="C46E83"/>
    <a:srgbClr val="BD5F74"/>
    <a:srgbClr val="FFDA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29"/>
    <p:restoredTop sz="96405"/>
  </p:normalViewPr>
  <p:slideViewPr>
    <p:cSldViewPr snapToGrid="0" snapToObjects="1">
      <p:cViewPr varScale="1">
        <p:scale>
          <a:sx n="126" d="100"/>
          <a:sy n="126" d="100"/>
        </p:scale>
        <p:origin x="2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E64B2-2F21-A746-81AE-DC245E33F84A}" type="datetimeFigureOut">
              <a:rPr lang="en-US" smtClean="0"/>
              <a:t>5/21/21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B32E3-4878-0A48-B170-D9C91CBA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18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sra.gov.uk/publications/long-term-international-migration-statistics-northern-ireland-2019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sra.gov.uk/publications/long-term-international-migration-statistics-northern-ireland-2019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B32E3-4878-0A48-B170-D9C91CBAF7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54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B32E3-4878-0A48-B170-D9C91CBAF7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76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B32E3-4878-0A48-B170-D9C91CBAF7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58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B32E3-4878-0A48-B170-D9C91CBAF7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20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B32E3-4878-0A48-B170-D9C91CBAF7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18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B32E3-4878-0A48-B170-D9C91CBAF7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75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Footnote - </a:t>
            </a:r>
          </a:p>
          <a:p>
            <a:r>
              <a:rPr lang="en-US" dirty="0"/>
              <a:t>At time of publication this map illustrates the latest NISRA data from 2019. For further information please visit NISRA: </a:t>
            </a:r>
            <a:r>
              <a:rPr lang="en-GB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https://www.nisra.gov.uk/publications/long-term-international-migration-statistics-northern-ireland-2019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B32E3-4878-0A48-B170-D9C91CBAF7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66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Footnote - </a:t>
            </a:r>
          </a:p>
          <a:p>
            <a:r>
              <a:rPr lang="en-US" dirty="0"/>
              <a:t>At time of publication this map illustrates the latest NISRA data from 2019. For further information please visit NISRA: </a:t>
            </a:r>
            <a:r>
              <a:rPr lang="en-GB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https://www.nisra.gov.uk/publications/long-term-international-migration-statistics-northern-ireland-2019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B32E3-4878-0A48-B170-D9C91CBAF7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51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put the title in the middle of the slide with images from worksheet 6 Diversity Lane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B32E3-4878-0A48-B170-D9C91CBAF7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75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D4758-1D26-CC4C-87CE-A8AEA9685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138CE7-E58F-1D4E-88B9-B85384C819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DD895-8AE1-1641-B092-FA034D262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2C4F-E422-1045-A653-A0FF30B4033C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2C7B5-4B66-3E47-9733-A89033CED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C6AC1-0E75-B848-A076-F8F33438E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D6B6-A2D7-4A4A-AF6F-21F564D6D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8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C97A5-0FCD-334C-90CB-5DCD9575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94ED9E-F905-934C-9262-B7A751359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093E7-3B5A-7C4B-974F-6F64E3D11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2C4F-E422-1045-A653-A0FF30B4033C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78099-E1B6-FC43-979F-61C2E4A13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A42C1-43BD-9E49-8BB4-BCFC582B3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D6B6-A2D7-4A4A-AF6F-21F564D6D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9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5CE3AC-59CC-A746-A7B5-55210EAE55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AF63C4-44AD-6E4A-ACD5-083BCF253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46979-4842-294E-ADF9-3425A744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2C4F-E422-1045-A653-A0FF30B4033C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7E2D9-F34D-BE49-82C8-9B410E77E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7A3A7-52B9-AE4E-8AA0-1D34D13E4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D6B6-A2D7-4A4A-AF6F-21F564D6D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01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12F9D-A120-E840-A33C-A40471D5C4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BA86E-C8CB-9A47-866A-90E45E860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01C18-FC77-7B46-ABF4-648836940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F239-2290-FD45-8DD2-4C1FAEF25D4F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1C652-8EAA-A344-B7CE-2A0AFCBB1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B525C-45AD-294B-AD35-AE31D1451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D524-97BD-BC41-B060-D414F9731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311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62E52-1A03-5448-930E-DA0E2F6AE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F482D-E478-5745-ACA5-58164B0C2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43502-DBA4-9F4A-8EE6-533B30969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F239-2290-FD45-8DD2-4C1FAEF25D4F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98DA1-E1BB-5D40-B462-EDFB62620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84D-DBA3-384A-90A3-1F73AFD56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D524-97BD-BC41-B060-D414F9731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507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BDC1C-8C1E-2A47-9051-A69DFECA0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1989A-CAE7-AF42-B04B-1B02C960C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4D7E9-42EE-B547-B274-E2BDCE65A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F239-2290-FD45-8DD2-4C1FAEF25D4F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FFDD1-75B2-DD4B-B1CC-374CF6C4F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A002-5CAD-E544-A409-17E07280F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D524-97BD-BC41-B060-D414F9731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008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E398D-C73C-7C4A-AD93-23A817673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AC6AC-A5C3-6D4A-B1DB-5021417A7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9ADA4C-AD67-C148-B9B9-F5B1F01F6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A392E-CCEC-5B45-A5C0-011CE83AC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F239-2290-FD45-8DD2-4C1FAEF25D4F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A6946A-A199-D044-9C71-127759CC0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3B7A4D-FE65-364F-AC1D-052F266A4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D524-97BD-BC41-B060-D414F9731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061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CDDB-3CC7-CC4B-8030-D08399110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BC58E-3E3E-8746-AF84-57B7A6EC7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78BC6-2069-FB49-9FC2-04BE2292F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F13390-56C5-7D43-AD31-9893F2A2C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B689C8-6E93-4941-A725-DFB733557A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BE1BF1-779E-AB4B-832C-C59F53123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F239-2290-FD45-8DD2-4C1FAEF25D4F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0D8CB6-7FE3-8544-8E24-DA05152DE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267E6E-4719-F849-A739-6AC7E7584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D524-97BD-BC41-B060-D414F9731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29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DCBA8-FBEE-0C4E-8F2D-EAB8E7102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64F022-0F19-4A46-9D65-07FD5C53C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F239-2290-FD45-8DD2-4C1FAEF25D4F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5814D-8D8C-1F43-8837-0D0F02B97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88F8E-74BC-9A40-9ECE-41084D340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D524-97BD-BC41-B060-D414F9731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6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893896-4EC2-9C47-A09B-302D596E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F239-2290-FD45-8DD2-4C1FAEF25D4F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3CC4C4-4EFB-E746-9D33-69A8D917B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32480-19FD-7C42-BDB5-0EA70B42D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D524-97BD-BC41-B060-D414F9731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74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8EB59-EEF8-C84E-92BA-23F66C960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52C7D-9DD1-F04A-89C3-8915219F2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9BC9A1-5DCC-AB4F-9E0F-7A48BCB398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F139BC-7606-5245-AB92-94E47A2F1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F239-2290-FD45-8DD2-4C1FAEF25D4F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BC9F4-2CC6-CD4D-8C0D-0625F942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21CAB-7F04-2F4D-913B-CC924C6CD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D524-97BD-BC41-B060-D414F9731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11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224BE-D656-9042-914B-808E1B149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A66ED-47F4-3642-B36C-50E02E329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2C4F-E422-1045-A653-A0FF30B4033C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DA4C5-DB6D-A14F-A95A-060CC25FD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C1105-973E-4146-A04F-62A8AABF1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D6B6-A2D7-4A4A-AF6F-21F564D6D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94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96046-1E2D-0846-B439-7A6EFC756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7265A8-3844-B549-8193-13AD7B1AB9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327E3E-BCBD-C84F-9E08-BA39103D3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52734-278A-0C48-849C-BE0E089F3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F239-2290-FD45-8DD2-4C1FAEF25D4F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57FDB-A152-BD48-8068-CD5B0BCC0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6684E3-6F96-F548-8CB5-A4113C729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D524-97BD-BC41-B060-D414F9731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284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1190-5099-B44F-801A-381D927B1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222B2-3368-B74B-AAC4-C88C1AA28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09DD7-5DD1-F34F-B16D-65D22726E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F239-2290-FD45-8DD2-4C1FAEF25D4F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C2681-DB49-674D-8002-0ECF596DF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9108D-0DFB-0C43-8501-090125412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D524-97BD-BC41-B060-D414F9731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843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25AC82-74D0-2D44-BCD5-D4367E98FD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08EF81-9E78-1A4C-BA5F-F53815AE2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F1983-F475-4947-BFB3-4A6261B16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F239-2290-FD45-8DD2-4C1FAEF25D4F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73D03-5578-1C41-BEA3-8C45579A9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F25CE-F961-CA4E-9F2B-22B84F8F0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D524-97BD-BC41-B060-D414F9731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940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29D3-E452-4E44-AC87-C682DBE2F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15D3F-07FB-074F-872D-0F0F7BF1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75BF5-9156-104F-AD8C-D4EF4BA80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2C4F-E422-1045-A653-A0FF30B4033C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6C7E8-179C-FA40-8F7B-934F6D582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20D5E-8BC5-1349-82B1-D4BDBA060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D6B6-A2D7-4A4A-AF6F-21F564D6D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1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B23F0-E6BD-974B-B982-6563978E0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B16E3-652E-8348-A870-7D9A23400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B8441-F289-4D49-8852-DE9B75DC2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CE136-3D05-2E45-A214-F4EC999A0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2C4F-E422-1045-A653-A0FF30B4033C}" type="datetimeFigureOut">
              <a:rPr lang="en-US" smtClean="0"/>
              <a:t>5/21/21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C94A6-F859-6B41-970A-CBF04F30E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DB8A7A-567E-484F-900B-138A0FAF5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D6B6-A2D7-4A4A-AF6F-21F564D6D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3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F0240-16CC-8943-A56C-73B806FC0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6AB1AB-3A71-4B48-A28D-0F223A780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A3366E-33E3-CC44-A35F-3A59775AE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424FC8-C5B6-AE4E-9E70-2F5D814FE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E3D142-EA4D-5A42-B580-CF7971D956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AF7430-8638-354D-B827-DD97E7DE9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2C4F-E422-1045-A653-A0FF30B4033C}" type="datetimeFigureOut">
              <a:rPr lang="en-US" smtClean="0"/>
              <a:t>5/21/21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97D114-F92C-A641-A632-EE656BB2F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8C6794-772B-AF40-806C-2D18BA6B2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D6B6-A2D7-4A4A-AF6F-21F564D6D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6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C1801-5419-3D42-926D-89D624C4F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F8B6B-62FF-5B4F-953A-8CEECB60C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2C4F-E422-1045-A653-A0FF30B4033C}" type="datetimeFigureOut">
              <a:rPr lang="en-US" smtClean="0"/>
              <a:t>5/21/21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9AA407-94DD-3644-8087-AC761A03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87D478-FB87-B640-A7BD-E9B6FB950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D6B6-A2D7-4A4A-AF6F-21F564D6D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3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34284A-66F4-9647-8659-1BACEACAD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2C4F-E422-1045-A653-A0FF30B4033C}" type="datetimeFigureOut">
              <a:rPr lang="en-US" smtClean="0"/>
              <a:t>5/21/21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13A145-F25D-C54F-A00A-79A41E95C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7A372-D777-A249-905F-61737D11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D6B6-A2D7-4A4A-AF6F-21F564D6D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8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AAAF0-E157-8840-8050-1ED3D9B11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B5BF5-5BF2-544C-9DBB-6FD999EE3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E13E97-22DF-9A40-A267-27A46C51A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D0485-A9CC-6047-9F0D-A950A3F18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2C4F-E422-1045-A653-A0FF30B4033C}" type="datetimeFigureOut">
              <a:rPr lang="en-US" smtClean="0"/>
              <a:t>5/21/21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A40446-B78B-1849-B84D-7D5980324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0E7A64-9510-1E4B-85DE-DC5EFC236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D6B6-A2D7-4A4A-AF6F-21F564D6D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9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B2142-6E5B-5045-959B-C6D8D921C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81B695-D4FC-9A46-944E-0DDC0102AE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412E2-2F73-2D42-AA99-60683EBE1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747B5-9C2D-9F49-A360-5E964BF09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2C4F-E422-1045-A653-A0FF30B4033C}" type="datetimeFigureOut">
              <a:rPr lang="en-US" smtClean="0"/>
              <a:t>5/21/21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E770B-EB13-CE4B-ABA3-B295EED98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D6D9EF-194A-D342-B1F0-9D8FF6329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D6B6-A2D7-4A4A-AF6F-21F564D6D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0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71C3265-6D2D-A643-938C-08133D70598E}"/>
              </a:ext>
            </a:extLst>
          </p:cNvPr>
          <p:cNvSpPr/>
          <p:nvPr userDrawn="1"/>
        </p:nvSpPr>
        <p:spPr>
          <a:xfrm>
            <a:off x="0" y="0"/>
            <a:ext cx="12192000" cy="788636"/>
          </a:xfrm>
          <a:prstGeom prst="rect">
            <a:avLst/>
          </a:prstGeom>
          <a:solidFill>
            <a:srgbClr val="C46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9944A5-3EB4-EC46-9BAE-D4B43CA7BCC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55600" y="0"/>
            <a:ext cx="3225800" cy="7747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76EFE6-CE10-0047-BA00-DADFA69EA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238E6-57DB-3E40-A4CB-42630D3F7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F7B88-A278-1546-8BEA-E009A91EE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32C4F-E422-1045-A653-A0FF30B4033C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5A306-5BB3-1E4F-8F2A-8E472621A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6396A-5DCA-0943-AAF0-9378216E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7D6B6-A2D7-4A4A-AF6F-21F564D6D0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85171A-838A-B24D-8A0F-DD5CD84D9B47}"/>
              </a:ext>
            </a:extLst>
          </p:cNvPr>
          <p:cNvSpPr txBox="1"/>
          <p:nvPr userDrawn="1"/>
        </p:nvSpPr>
        <p:spPr>
          <a:xfrm>
            <a:off x="374400" y="250257"/>
            <a:ext cx="1578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67D44C-7FFC-8045-910F-621FE1471D8A}"/>
              </a:ext>
            </a:extLst>
          </p:cNvPr>
          <p:cNvSpPr txBox="1"/>
          <p:nvPr userDrawn="1"/>
        </p:nvSpPr>
        <p:spPr>
          <a:xfrm>
            <a:off x="5428648" y="250257"/>
            <a:ext cx="6323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Whole World in ‘Our Wee Country’</a:t>
            </a:r>
          </a:p>
        </p:txBody>
      </p:sp>
    </p:spTree>
    <p:extLst>
      <p:ext uri="{BB962C8B-B14F-4D97-AF65-F5344CB8AC3E}">
        <p14:creationId xmlns:p14="http://schemas.microsoft.com/office/powerpoint/2010/main" val="80186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F14220-CE1F-D945-8EB1-CFFB57CBF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70CAB-6BCC-CE4F-B7F4-4628A50C0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038C1-AAF7-FD4D-952E-38FA1CE7F8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6F239-2290-FD45-8DD2-4C1FAEF25D4F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16497-A528-2C4F-8C3A-6ABD58D908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2E42-1575-C242-AFA8-CA287C68F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5D524-97BD-BC41-B060-D414F9731D7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FD25D6-BE77-5D43-8D30-E3E48EB8996B}"/>
              </a:ext>
            </a:extLst>
          </p:cNvPr>
          <p:cNvSpPr/>
          <p:nvPr userDrawn="1"/>
        </p:nvSpPr>
        <p:spPr>
          <a:xfrm>
            <a:off x="0" y="0"/>
            <a:ext cx="12192000" cy="5842000"/>
          </a:xfrm>
          <a:prstGeom prst="rect">
            <a:avLst/>
          </a:prstGeom>
          <a:solidFill>
            <a:srgbClr val="BD5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589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91CF3C-8F4E-324A-BD03-D78507241463}"/>
              </a:ext>
            </a:extLst>
          </p:cNvPr>
          <p:cNvSpPr txBox="1"/>
          <p:nvPr/>
        </p:nvSpPr>
        <p:spPr>
          <a:xfrm>
            <a:off x="770021" y="450947"/>
            <a:ext cx="716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Stage 2: Learning about Northern Ireland, 1921–2021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A20E7B-690C-E145-BED8-C2468ECFB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3903" y="539540"/>
            <a:ext cx="1488173" cy="75387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13CA47-4DBB-6C47-BF1E-D1B499ACB1CE}"/>
              </a:ext>
            </a:extLst>
          </p:cNvPr>
          <p:cNvCxnSpPr>
            <a:cxnSpLocks/>
          </p:cNvCxnSpPr>
          <p:nvPr/>
        </p:nvCxnSpPr>
        <p:spPr>
          <a:xfrm>
            <a:off x="846610" y="847549"/>
            <a:ext cx="5874701" cy="0"/>
          </a:xfrm>
          <a:prstGeom prst="line">
            <a:avLst/>
          </a:prstGeom>
          <a:ln w="12700">
            <a:solidFill>
              <a:srgbClr val="FFDA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B0A03E19-72F0-0047-BC9A-50A888150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44" y="2022595"/>
            <a:ext cx="6210556" cy="34584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4A5EBB-30E1-9142-A96B-249F10894341}"/>
              </a:ext>
            </a:extLst>
          </p:cNvPr>
          <p:cNvSpPr txBox="1"/>
          <p:nvPr/>
        </p:nvSpPr>
        <p:spPr>
          <a:xfrm>
            <a:off x="770021" y="6134699"/>
            <a:ext cx="9403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BD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1: </a:t>
            </a:r>
            <a:r>
              <a:rPr lang="en-GB" sz="2400" b="1" dirty="0">
                <a:solidFill>
                  <a:srgbClr val="BD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Whole World in ‘Our Wee Country’</a:t>
            </a:r>
          </a:p>
        </p:txBody>
      </p:sp>
    </p:spTree>
    <p:extLst>
      <p:ext uri="{BB962C8B-B14F-4D97-AF65-F5344CB8AC3E}">
        <p14:creationId xmlns:p14="http://schemas.microsoft.com/office/powerpoint/2010/main" val="2712474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789B5-572B-FC47-99B9-AAD76E5AB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A7076AD-2B6E-9A48-AD46-8299226B8729}"/>
              </a:ext>
            </a:extLst>
          </p:cNvPr>
          <p:cNvSpPr/>
          <p:nvPr/>
        </p:nvSpPr>
        <p:spPr>
          <a:xfrm>
            <a:off x="4234542" y="2190997"/>
            <a:ext cx="3241964" cy="2660073"/>
          </a:xfrm>
          <a:prstGeom prst="ellipse">
            <a:avLst/>
          </a:prstGeom>
          <a:solidFill>
            <a:srgbClr val="FFD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73C71D8-20C6-D842-BE37-54A10A1F0439}"/>
              </a:ext>
            </a:extLst>
          </p:cNvPr>
          <p:cNvSpPr txBox="1">
            <a:spLocks/>
          </p:cNvSpPr>
          <p:nvPr/>
        </p:nvSpPr>
        <p:spPr>
          <a:xfrm>
            <a:off x="4350822" y="2978931"/>
            <a:ext cx="3009405" cy="13466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5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Where do people come to Northern Ireland from in 2021?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44ECDBA-EF71-8347-8A06-4480C78FADDE}"/>
              </a:ext>
            </a:extLst>
          </p:cNvPr>
          <p:cNvCxnSpPr>
            <a:cxnSpLocks/>
          </p:cNvCxnSpPr>
          <p:nvPr/>
        </p:nvCxnSpPr>
        <p:spPr>
          <a:xfrm>
            <a:off x="2945081" y="2190997"/>
            <a:ext cx="1289461" cy="587830"/>
          </a:xfrm>
          <a:prstGeom prst="line">
            <a:avLst/>
          </a:prstGeom>
          <a:ln w="31750">
            <a:solidFill>
              <a:srgbClr val="C46E8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D9AE94D-9115-3849-93DE-1A376E54AFDD}"/>
              </a:ext>
            </a:extLst>
          </p:cNvPr>
          <p:cNvCxnSpPr>
            <a:cxnSpLocks/>
          </p:cNvCxnSpPr>
          <p:nvPr/>
        </p:nvCxnSpPr>
        <p:spPr>
          <a:xfrm flipH="1">
            <a:off x="7505203" y="2190997"/>
            <a:ext cx="1289461" cy="587830"/>
          </a:xfrm>
          <a:prstGeom prst="line">
            <a:avLst/>
          </a:prstGeom>
          <a:ln w="31750">
            <a:solidFill>
              <a:srgbClr val="C46E8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401828-0888-1F47-8126-AB2CB9F9DBC6}"/>
              </a:ext>
            </a:extLst>
          </p:cNvPr>
          <p:cNvCxnSpPr>
            <a:cxnSpLocks/>
          </p:cNvCxnSpPr>
          <p:nvPr/>
        </p:nvCxnSpPr>
        <p:spPr>
          <a:xfrm flipV="1">
            <a:off x="2945081" y="4459185"/>
            <a:ext cx="1289461" cy="587830"/>
          </a:xfrm>
          <a:prstGeom prst="line">
            <a:avLst/>
          </a:prstGeom>
          <a:ln w="31750">
            <a:solidFill>
              <a:srgbClr val="C46E8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369ABC-58DC-0449-AEB6-D59AB563DA1A}"/>
              </a:ext>
            </a:extLst>
          </p:cNvPr>
          <p:cNvCxnSpPr>
            <a:cxnSpLocks/>
          </p:cNvCxnSpPr>
          <p:nvPr/>
        </p:nvCxnSpPr>
        <p:spPr>
          <a:xfrm flipH="1" flipV="1">
            <a:off x="7505203" y="4459185"/>
            <a:ext cx="1289461" cy="587830"/>
          </a:xfrm>
          <a:prstGeom prst="line">
            <a:avLst/>
          </a:prstGeom>
          <a:ln w="31750">
            <a:solidFill>
              <a:srgbClr val="C46E8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BF2FCB-EDFB-D54C-A75D-C8C2BE953A21}"/>
              </a:ext>
            </a:extLst>
          </p:cNvPr>
          <p:cNvCxnSpPr/>
          <p:nvPr/>
        </p:nvCxnSpPr>
        <p:spPr>
          <a:xfrm flipH="1">
            <a:off x="2458192" y="3521033"/>
            <a:ext cx="1496291" cy="0"/>
          </a:xfrm>
          <a:prstGeom prst="line">
            <a:avLst/>
          </a:prstGeom>
          <a:ln w="31750">
            <a:solidFill>
              <a:srgbClr val="C46E8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4867BA-E7F7-B54F-B892-13A96BC4729E}"/>
              </a:ext>
            </a:extLst>
          </p:cNvPr>
          <p:cNvCxnSpPr/>
          <p:nvPr/>
        </p:nvCxnSpPr>
        <p:spPr>
          <a:xfrm flipH="1">
            <a:off x="7802088" y="3521033"/>
            <a:ext cx="1496291" cy="0"/>
          </a:xfrm>
          <a:prstGeom prst="line">
            <a:avLst/>
          </a:prstGeom>
          <a:ln w="31750">
            <a:solidFill>
              <a:srgbClr val="C46E8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305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E8CCB1D-3D64-5C44-8CFD-3F2714ECCC30}"/>
              </a:ext>
            </a:extLst>
          </p:cNvPr>
          <p:cNvSpPr txBox="1">
            <a:spLocks/>
          </p:cNvSpPr>
          <p:nvPr/>
        </p:nvSpPr>
        <p:spPr>
          <a:xfrm>
            <a:off x="375137" y="1011600"/>
            <a:ext cx="9115977" cy="4786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C46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 of origin 2021</a:t>
            </a:r>
            <a:r>
              <a:rPr lang="en-GB" sz="2800" dirty="0">
                <a:solidFill>
                  <a:srgbClr val="C46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C46E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B6112B-B8AF-7942-9CF2-A85DA4EA8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074" y="1605622"/>
            <a:ext cx="9217035" cy="51249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B5265B-13CA-F140-92FF-EDCEC0B407C1}"/>
              </a:ext>
            </a:extLst>
          </p:cNvPr>
          <p:cNvSpPr txBox="1"/>
          <p:nvPr/>
        </p:nvSpPr>
        <p:spPr>
          <a:xfrm>
            <a:off x="5479423" y="3026832"/>
            <a:ext cx="1619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3AF030-D512-FE44-ABFE-8FB792A8B84F}"/>
              </a:ext>
            </a:extLst>
          </p:cNvPr>
          <p:cNvSpPr txBox="1"/>
          <p:nvPr/>
        </p:nvSpPr>
        <p:spPr>
          <a:xfrm>
            <a:off x="5433207" y="3103203"/>
            <a:ext cx="1619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03DE6-E1D9-5846-8AEF-F64C0BBD2BD3}"/>
              </a:ext>
            </a:extLst>
          </p:cNvPr>
          <p:cNvSpPr txBox="1"/>
          <p:nvPr/>
        </p:nvSpPr>
        <p:spPr>
          <a:xfrm>
            <a:off x="5616650" y="3076695"/>
            <a:ext cx="1619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18F1F5-D5E9-6845-B8E0-8052F67E1A33}"/>
              </a:ext>
            </a:extLst>
          </p:cNvPr>
          <p:cNvSpPr txBox="1"/>
          <p:nvPr/>
        </p:nvSpPr>
        <p:spPr>
          <a:xfrm>
            <a:off x="5554364" y="2982211"/>
            <a:ext cx="1619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C8A5EB-35B4-0C45-BDE6-C2127056FEE4}"/>
              </a:ext>
            </a:extLst>
          </p:cNvPr>
          <p:cNvSpPr txBox="1"/>
          <p:nvPr/>
        </p:nvSpPr>
        <p:spPr>
          <a:xfrm>
            <a:off x="5547379" y="3134554"/>
            <a:ext cx="1619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13E296-23C0-364A-8BB9-81A265E7457A}"/>
              </a:ext>
            </a:extLst>
          </p:cNvPr>
          <p:cNvSpPr txBox="1"/>
          <p:nvPr/>
        </p:nvSpPr>
        <p:spPr>
          <a:xfrm>
            <a:off x="9919418" y="6439444"/>
            <a:ext cx="1619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9CD790-5632-D543-8817-C2CC7A271204}"/>
              </a:ext>
            </a:extLst>
          </p:cNvPr>
          <p:cNvSpPr txBox="1"/>
          <p:nvPr/>
        </p:nvSpPr>
        <p:spPr>
          <a:xfrm>
            <a:off x="3066334" y="2727082"/>
            <a:ext cx="1619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07B055-476C-8F4B-870D-29B5955C18FC}"/>
              </a:ext>
            </a:extLst>
          </p:cNvPr>
          <p:cNvSpPr txBox="1"/>
          <p:nvPr/>
        </p:nvSpPr>
        <p:spPr>
          <a:xfrm>
            <a:off x="3083987" y="3403463"/>
            <a:ext cx="1619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825DBA-C73B-0C4C-90C1-EF71605587E2}"/>
              </a:ext>
            </a:extLst>
          </p:cNvPr>
          <p:cNvSpPr txBox="1"/>
          <p:nvPr/>
        </p:nvSpPr>
        <p:spPr>
          <a:xfrm>
            <a:off x="6272657" y="5584442"/>
            <a:ext cx="1619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ACEA8E-A9DB-FF45-98C4-D57D1A1545C7}"/>
              </a:ext>
            </a:extLst>
          </p:cNvPr>
          <p:cNvSpPr txBox="1"/>
          <p:nvPr/>
        </p:nvSpPr>
        <p:spPr>
          <a:xfrm>
            <a:off x="6192650" y="3350193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E7EF11-12D4-C744-B6CA-70B1FEDD71C3}"/>
              </a:ext>
            </a:extLst>
          </p:cNvPr>
          <p:cNvSpPr txBox="1"/>
          <p:nvPr/>
        </p:nvSpPr>
        <p:spPr>
          <a:xfrm>
            <a:off x="5840915" y="3180253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0844FB-42F0-674D-92C6-6A30BF164B4E}"/>
              </a:ext>
            </a:extLst>
          </p:cNvPr>
          <p:cNvSpPr txBox="1"/>
          <p:nvPr/>
        </p:nvSpPr>
        <p:spPr>
          <a:xfrm>
            <a:off x="6038047" y="3142443"/>
            <a:ext cx="3238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9E97A8-EACF-4443-9B91-9528F6DD20AE}"/>
              </a:ext>
            </a:extLst>
          </p:cNvPr>
          <p:cNvSpPr txBox="1"/>
          <p:nvPr/>
        </p:nvSpPr>
        <p:spPr>
          <a:xfrm>
            <a:off x="6142547" y="3026832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EFCEA9-A915-B440-99EA-150358B5F4D1}"/>
              </a:ext>
            </a:extLst>
          </p:cNvPr>
          <p:cNvSpPr txBox="1"/>
          <p:nvPr/>
        </p:nvSpPr>
        <p:spPr>
          <a:xfrm>
            <a:off x="5386829" y="3589263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4C980B-C9F0-8D4B-87CF-0CFD4379798C}"/>
              </a:ext>
            </a:extLst>
          </p:cNvPr>
          <p:cNvSpPr txBox="1"/>
          <p:nvPr/>
        </p:nvSpPr>
        <p:spPr>
          <a:xfrm>
            <a:off x="7965350" y="3969440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031D6B-C187-1F4B-ABDD-D5CBC9E331C9}"/>
              </a:ext>
            </a:extLst>
          </p:cNvPr>
          <p:cNvSpPr txBox="1"/>
          <p:nvPr/>
        </p:nvSpPr>
        <p:spPr>
          <a:xfrm>
            <a:off x="7376780" y="3881486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578672-D500-7646-8FBA-E9F2FF9D6458}"/>
              </a:ext>
            </a:extLst>
          </p:cNvPr>
          <p:cNvSpPr txBox="1"/>
          <p:nvPr/>
        </p:nvSpPr>
        <p:spPr>
          <a:xfrm>
            <a:off x="8641533" y="3969440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7C0609-F0EA-9344-8E47-BCD44C47A8C7}"/>
              </a:ext>
            </a:extLst>
          </p:cNvPr>
          <p:cNvSpPr txBox="1"/>
          <p:nvPr/>
        </p:nvSpPr>
        <p:spPr>
          <a:xfrm>
            <a:off x="7694158" y="4024442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7AD444-D2B4-3949-85DF-E5DF49544B92}"/>
              </a:ext>
            </a:extLst>
          </p:cNvPr>
          <p:cNvSpPr txBox="1"/>
          <p:nvPr/>
        </p:nvSpPr>
        <p:spPr>
          <a:xfrm>
            <a:off x="8132884" y="2412777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AF4370-B123-3843-97DD-EE7708CD9ADE}"/>
              </a:ext>
            </a:extLst>
          </p:cNvPr>
          <p:cNvSpPr txBox="1"/>
          <p:nvPr/>
        </p:nvSpPr>
        <p:spPr>
          <a:xfrm>
            <a:off x="6049591" y="3326477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D36B92-B253-3E4F-8BCF-76FFBA418CE6}"/>
              </a:ext>
            </a:extLst>
          </p:cNvPr>
          <p:cNvSpPr txBox="1"/>
          <p:nvPr/>
        </p:nvSpPr>
        <p:spPr>
          <a:xfrm>
            <a:off x="6058452" y="3249271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EF52C8-777E-564F-9B94-8BA93C6F4DF5}"/>
              </a:ext>
            </a:extLst>
          </p:cNvPr>
          <p:cNvSpPr txBox="1"/>
          <p:nvPr/>
        </p:nvSpPr>
        <p:spPr>
          <a:xfrm>
            <a:off x="8232793" y="3592662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CD8A19-57A7-FC43-AA47-1A743A504B64}"/>
              </a:ext>
            </a:extLst>
          </p:cNvPr>
          <p:cNvSpPr txBox="1"/>
          <p:nvPr/>
        </p:nvSpPr>
        <p:spPr>
          <a:xfrm>
            <a:off x="8920740" y="4312561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B7B4BB-BF8D-204A-8659-7684D7A1A302}"/>
              </a:ext>
            </a:extLst>
          </p:cNvPr>
          <p:cNvSpPr txBox="1"/>
          <p:nvPr/>
        </p:nvSpPr>
        <p:spPr>
          <a:xfrm>
            <a:off x="6174985" y="2954489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EE224B-DA49-2F4C-BFFA-20E1370AEB96}"/>
              </a:ext>
            </a:extLst>
          </p:cNvPr>
          <p:cNvSpPr txBox="1"/>
          <p:nvPr/>
        </p:nvSpPr>
        <p:spPr>
          <a:xfrm>
            <a:off x="6599487" y="3696820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416C81-3803-B44E-9DAD-1045FF734479}"/>
              </a:ext>
            </a:extLst>
          </p:cNvPr>
          <p:cNvSpPr txBox="1"/>
          <p:nvPr/>
        </p:nvSpPr>
        <p:spPr>
          <a:xfrm>
            <a:off x="6051700" y="3722181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2575531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E8CCB1D-3D64-5C44-8CFD-3F2714ECCC30}"/>
              </a:ext>
            </a:extLst>
          </p:cNvPr>
          <p:cNvSpPr txBox="1">
            <a:spLocks/>
          </p:cNvSpPr>
          <p:nvPr/>
        </p:nvSpPr>
        <p:spPr>
          <a:xfrm>
            <a:off x="375137" y="1011600"/>
            <a:ext cx="9115977" cy="4786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C46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 Ireland Global Citizens 2021 </a:t>
            </a:r>
            <a:endParaRPr lang="en-US" sz="2800" b="1" dirty="0">
              <a:solidFill>
                <a:srgbClr val="C46E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B6112B-B8AF-7942-9CF2-A85DA4EA8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074" y="1605622"/>
            <a:ext cx="9217035" cy="51249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B5265B-13CA-F140-92FF-EDCEC0B407C1}"/>
              </a:ext>
            </a:extLst>
          </p:cNvPr>
          <p:cNvSpPr txBox="1"/>
          <p:nvPr/>
        </p:nvSpPr>
        <p:spPr>
          <a:xfrm>
            <a:off x="5479423" y="3026832"/>
            <a:ext cx="1619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3AF030-D512-FE44-ABFE-8FB792A8B84F}"/>
              </a:ext>
            </a:extLst>
          </p:cNvPr>
          <p:cNvSpPr txBox="1"/>
          <p:nvPr/>
        </p:nvSpPr>
        <p:spPr>
          <a:xfrm>
            <a:off x="5433207" y="3103203"/>
            <a:ext cx="1619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03DE6-E1D9-5846-8AEF-F64C0BBD2BD3}"/>
              </a:ext>
            </a:extLst>
          </p:cNvPr>
          <p:cNvSpPr txBox="1"/>
          <p:nvPr/>
        </p:nvSpPr>
        <p:spPr>
          <a:xfrm>
            <a:off x="5616650" y="3076695"/>
            <a:ext cx="1619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18F1F5-D5E9-6845-B8E0-8052F67E1A33}"/>
              </a:ext>
            </a:extLst>
          </p:cNvPr>
          <p:cNvSpPr txBox="1"/>
          <p:nvPr/>
        </p:nvSpPr>
        <p:spPr>
          <a:xfrm>
            <a:off x="5554364" y="2982211"/>
            <a:ext cx="1619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C8A5EB-35B4-0C45-BDE6-C2127056FEE4}"/>
              </a:ext>
            </a:extLst>
          </p:cNvPr>
          <p:cNvSpPr txBox="1"/>
          <p:nvPr/>
        </p:nvSpPr>
        <p:spPr>
          <a:xfrm>
            <a:off x="5547379" y="3134554"/>
            <a:ext cx="1619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13E296-23C0-364A-8BB9-81A265E7457A}"/>
              </a:ext>
            </a:extLst>
          </p:cNvPr>
          <p:cNvSpPr txBox="1"/>
          <p:nvPr/>
        </p:nvSpPr>
        <p:spPr>
          <a:xfrm>
            <a:off x="9919418" y="6439444"/>
            <a:ext cx="1619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9CD790-5632-D543-8817-C2CC7A271204}"/>
              </a:ext>
            </a:extLst>
          </p:cNvPr>
          <p:cNvSpPr txBox="1"/>
          <p:nvPr/>
        </p:nvSpPr>
        <p:spPr>
          <a:xfrm>
            <a:off x="3066334" y="2727082"/>
            <a:ext cx="1619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07B055-476C-8F4B-870D-29B5955C18FC}"/>
              </a:ext>
            </a:extLst>
          </p:cNvPr>
          <p:cNvSpPr txBox="1"/>
          <p:nvPr/>
        </p:nvSpPr>
        <p:spPr>
          <a:xfrm>
            <a:off x="3083987" y="3403463"/>
            <a:ext cx="1619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825DBA-C73B-0C4C-90C1-EF71605587E2}"/>
              </a:ext>
            </a:extLst>
          </p:cNvPr>
          <p:cNvSpPr txBox="1"/>
          <p:nvPr/>
        </p:nvSpPr>
        <p:spPr>
          <a:xfrm>
            <a:off x="6272657" y="5584442"/>
            <a:ext cx="1619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ACEA8E-A9DB-FF45-98C4-D57D1A1545C7}"/>
              </a:ext>
            </a:extLst>
          </p:cNvPr>
          <p:cNvSpPr txBox="1"/>
          <p:nvPr/>
        </p:nvSpPr>
        <p:spPr>
          <a:xfrm>
            <a:off x="6192650" y="3350193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E7EF11-12D4-C744-B6CA-70B1FEDD71C3}"/>
              </a:ext>
            </a:extLst>
          </p:cNvPr>
          <p:cNvSpPr txBox="1"/>
          <p:nvPr/>
        </p:nvSpPr>
        <p:spPr>
          <a:xfrm>
            <a:off x="5840915" y="3180253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0844FB-42F0-674D-92C6-6A30BF164B4E}"/>
              </a:ext>
            </a:extLst>
          </p:cNvPr>
          <p:cNvSpPr txBox="1"/>
          <p:nvPr/>
        </p:nvSpPr>
        <p:spPr>
          <a:xfrm>
            <a:off x="6038047" y="3142443"/>
            <a:ext cx="3238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9E97A8-EACF-4443-9B91-9528F6DD20AE}"/>
              </a:ext>
            </a:extLst>
          </p:cNvPr>
          <p:cNvSpPr txBox="1"/>
          <p:nvPr/>
        </p:nvSpPr>
        <p:spPr>
          <a:xfrm>
            <a:off x="6142547" y="3026832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EFCEA9-A915-B440-99EA-150358B5F4D1}"/>
              </a:ext>
            </a:extLst>
          </p:cNvPr>
          <p:cNvSpPr txBox="1"/>
          <p:nvPr/>
        </p:nvSpPr>
        <p:spPr>
          <a:xfrm>
            <a:off x="5386829" y="3589263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4C980B-C9F0-8D4B-87CF-0CFD4379798C}"/>
              </a:ext>
            </a:extLst>
          </p:cNvPr>
          <p:cNvSpPr txBox="1"/>
          <p:nvPr/>
        </p:nvSpPr>
        <p:spPr>
          <a:xfrm>
            <a:off x="7965350" y="3969440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031D6B-C187-1F4B-ABDD-D5CBC9E331C9}"/>
              </a:ext>
            </a:extLst>
          </p:cNvPr>
          <p:cNvSpPr txBox="1"/>
          <p:nvPr/>
        </p:nvSpPr>
        <p:spPr>
          <a:xfrm>
            <a:off x="7376780" y="3881486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578672-D500-7646-8FBA-E9F2FF9D6458}"/>
              </a:ext>
            </a:extLst>
          </p:cNvPr>
          <p:cNvSpPr txBox="1"/>
          <p:nvPr/>
        </p:nvSpPr>
        <p:spPr>
          <a:xfrm>
            <a:off x="8641533" y="3969440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7C0609-F0EA-9344-8E47-BCD44C47A8C7}"/>
              </a:ext>
            </a:extLst>
          </p:cNvPr>
          <p:cNvSpPr txBox="1"/>
          <p:nvPr/>
        </p:nvSpPr>
        <p:spPr>
          <a:xfrm>
            <a:off x="7694158" y="4024442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7AD444-D2B4-3949-85DF-E5DF49544B92}"/>
              </a:ext>
            </a:extLst>
          </p:cNvPr>
          <p:cNvSpPr txBox="1"/>
          <p:nvPr/>
        </p:nvSpPr>
        <p:spPr>
          <a:xfrm>
            <a:off x="8132884" y="2412777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AF4370-B123-3843-97DD-EE7708CD9ADE}"/>
              </a:ext>
            </a:extLst>
          </p:cNvPr>
          <p:cNvSpPr txBox="1"/>
          <p:nvPr/>
        </p:nvSpPr>
        <p:spPr>
          <a:xfrm>
            <a:off x="6049591" y="3326477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D36B92-B253-3E4F-8BCF-76FFBA418CE6}"/>
              </a:ext>
            </a:extLst>
          </p:cNvPr>
          <p:cNvSpPr txBox="1"/>
          <p:nvPr/>
        </p:nvSpPr>
        <p:spPr>
          <a:xfrm>
            <a:off x="6058452" y="3249271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EF52C8-777E-564F-9B94-8BA93C6F4DF5}"/>
              </a:ext>
            </a:extLst>
          </p:cNvPr>
          <p:cNvSpPr txBox="1"/>
          <p:nvPr/>
        </p:nvSpPr>
        <p:spPr>
          <a:xfrm>
            <a:off x="8232793" y="3592662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CD8A19-57A7-FC43-AA47-1A743A504B64}"/>
              </a:ext>
            </a:extLst>
          </p:cNvPr>
          <p:cNvSpPr txBox="1"/>
          <p:nvPr/>
        </p:nvSpPr>
        <p:spPr>
          <a:xfrm>
            <a:off x="8920740" y="4312561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B7B4BB-BF8D-204A-8659-7684D7A1A302}"/>
              </a:ext>
            </a:extLst>
          </p:cNvPr>
          <p:cNvSpPr txBox="1"/>
          <p:nvPr/>
        </p:nvSpPr>
        <p:spPr>
          <a:xfrm>
            <a:off x="6174985" y="2954489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EE224B-DA49-2F4C-BFFA-20E1370AEB96}"/>
              </a:ext>
            </a:extLst>
          </p:cNvPr>
          <p:cNvSpPr txBox="1"/>
          <p:nvPr/>
        </p:nvSpPr>
        <p:spPr>
          <a:xfrm>
            <a:off x="6599487" y="3696820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416C81-3803-B44E-9DAD-1045FF734479}"/>
              </a:ext>
            </a:extLst>
          </p:cNvPr>
          <p:cNvSpPr txBox="1"/>
          <p:nvPr/>
        </p:nvSpPr>
        <p:spPr>
          <a:xfrm>
            <a:off x="6051700" y="3722181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4A1A405-C4AF-A946-B798-DC8050D03EB2}"/>
              </a:ext>
            </a:extLst>
          </p:cNvPr>
          <p:cNvSpPr txBox="1"/>
          <p:nvPr/>
        </p:nvSpPr>
        <p:spPr>
          <a:xfrm>
            <a:off x="423540" y="2047240"/>
            <a:ext cx="19583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Northern Ireland 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Republic of Ireland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England 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Scotland 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Wales 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New Zealand 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Canada 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USA 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South Africa 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Romania 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Germany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Poland 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Lithuania 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Portugal 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Bangladesh 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Pakistan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Hong Kong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India 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Russia 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Hungary 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Slovakia 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China 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Philippines 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Latvia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Syria*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At sea</a:t>
            </a:r>
          </a:p>
          <a:p>
            <a:pPr lvl="0"/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*Northern Ireland welcomed its first refugees from Syria in December 2015</a:t>
            </a:r>
          </a:p>
        </p:txBody>
      </p:sp>
    </p:spTree>
    <p:extLst>
      <p:ext uri="{BB962C8B-B14F-4D97-AF65-F5344CB8AC3E}">
        <p14:creationId xmlns:p14="http://schemas.microsoft.com/office/powerpoint/2010/main" val="559388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C44895-0EE7-3741-B86F-EABE9E0AD085}"/>
              </a:ext>
            </a:extLst>
          </p:cNvPr>
          <p:cNvSpPr txBox="1">
            <a:spLocks/>
          </p:cNvSpPr>
          <p:nvPr/>
        </p:nvSpPr>
        <p:spPr>
          <a:xfrm>
            <a:off x="375137" y="1011600"/>
            <a:ext cx="9115977" cy="4786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C46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live at Number 1 Diversity Lane!</a:t>
            </a:r>
            <a:r>
              <a:rPr lang="en-GB" sz="2800" dirty="0">
                <a:solidFill>
                  <a:srgbClr val="C46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C46E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7E475B-E203-B249-B40E-0445F9C87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68" y="1990921"/>
            <a:ext cx="11189616" cy="37597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2998E9-C537-C14D-AB83-2451E33B88D2}"/>
              </a:ext>
            </a:extLst>
          </p:cNvPr>
          <p:cNvSpPr/>
          <p:nvPr/>
        </p:nvSpPr>
        <p:spPr>
          <a:xfrm>
            <a:off x="375137" y="1899921"/>
            <a:ext cx="11390143" cy="3931920"/>
          </a:xfrm>
          <a:prstGeom prst="rect">
            <a:avLst/>
          </a:prstGeom>
          <a:noFill/>
          <a:ln w="28575">
            <a:solidFill>
              <a:srgbClr val="C46E8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5248C0-4F41-A843-9F86-D9F4B787A951}"/>
              </a:ext>
            </a:extLst>
          </p:cNvPr>
          <p:cNvSpPr txBox="1"/>
          <p:nvPr/>
        </p:nvSpPr>
        <p:spPr>
          <a:xfrm>
            <a:off x="10972800" y="6358925"/>
            <a:ext cx="833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CCEA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3367386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FA0ADA6-6185-9040-8274-52389AD66096}"/>
              </a:ext>
            </a:extLst>
          </p:cNvPr>
          <p:cNvSpPr/>
          <p:nvPr/>
        </p:nvSpPr>
        <p:spPr>
          <a:xfrm>
            <a:off x="0" y="5181600"/>
            <a:ext cx="12192000" cy="1676400"/>
          </a:xfrm>
          <a:prstGeom prst="rect">
            <a:avLst/>
          </a:prstGeom>
          <a:solidFill>
            <a:srgbClr val="FF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811328-DD71-0E41-8EE9-9FBDDD3D364A}"/>
              </a:ext>
            </a:extLst>
          </p:cNvPr>
          <p:cNvSpPr/>
          <p:nvPr/>
        </p:nvSpPr>
        <p:spPr>
          <a:xfrm>
            <a:off x="683862" y="5364480"/>
            <a:ext cx="10837578" cy="375920"/>
          </a:xfrm>
          <a:prstGeom prst="ellipse">
            <a:avLst/>
          </a:prstGeom>
          <a:solidFill>
            <a:srgbClr val="E6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634027-5A18-9847-8E19-D40430953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62" y="2553012"/>
            <a:ext cx="10718276" cy="310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92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1B9AD72-341E-4646-935D-ED2BF3DDBAF8}"/>
              </a:ext>
            </a:extLst>
          </p:cNvPr>
          <p:cNvSpPr/>
          <p:nvPr/>
        </p:nvSpPr>
        <p:spPr>
          <a:xfrm>
            <a:off x="624211" y="6065520"/>
            <a:ext cx="10837578" cy="3759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C47D36-01A5-B647-A810-6D5CD96C6D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0065" y="1591149"/>
            <a:ext cx="10515600" cy="640134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rgbClr val="BD5F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Think, Pair, Share</a:t>
            </a:r>
            <a:r>
              <a:rPr lang="en-GB" sz="3200" dirty="0">
                <a:solidFill>
                  <a:srgbClr val="BD5F7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rgbClr val="BD5F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B16FA-0935-984E-B8BF-C29064872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573" y="2231283"/>
            <a:ext cx="9564584" cy="4868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are people living in Northern Ireland like?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634027-5A18-9847-8E19-D40430953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62" y="3233732"/>
            <a:ext cx="10718276" cy="310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20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64EA4BE0-45F8-E54B-9325-860EDD780D32}"/>
              </a:ext>
            </a:extLst>
          </p:cNvPr>
          <p:cNvSpPr/>
          <p:nvPr/>
        </p:nvSpPr>
        <p:spPr>
          <a:xfrm>
            <a:off x="4234542" y="2190997"/>
            <a:ext cx="3241964" cy="2660073"/>
          </a:xfrm>
          <a:prstGeom prst="ellipse">
            <a:avLst/>
          </a:prstGeom>
          <a:solidFill>
            <a:srgbClr val="FFD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49C3D64-E839-E14F-8382-0878918AC529}"/>
              </a:ext>
            </a:extLst>
          </p:cNvPr>
          <p:cNvSpPr txBox="1">
            <a:spLocks/>
          </p:cNvSpPr>
          <p:nvPr/>
        </p:nvSpPr>
        <p:spPr>
          <a:xfrm>
            <a:off x="4350822" y="3241965"/>
            <a:ext cx="3009405" cy="843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People in Northern Ireland are …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A5F923-4A3A-6146-8D1F-350EE54A58A3}"/>
              </a:ext>
            </a:extLst>
          </p:cNvPr>
          <p:cNvCxnSpPr>
            <a:cxnSpLocks/>
          </p:cNvCxnSpPr>
          <p:nvPr/>
        </p:nvCxnSpPr>
        <p:spPr>
          <a:xfrm>
            <a:off x="2945081" y="2190997"/>
            <a:ext cx="1289461" cy="587830"/>
          </a:xfrm>
          <a:prstGeom prst="line">
            <a:avLst/>
          </a:prstGeom>
          <a:ln w="31750">
            <a:solidFill>
              <a:srgbClr val="C46E8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CB72D4-779F-F141-840D-F463BB1AC588}"/>
              </a:ext>
            </a:extLst>
          </p:cNvPr>
          <p:cNvCxnSpPr>
            <a:cxnSpLocks/>
          </p:cNvCxnSpPr>
          <p:nvPr/>
        </p:nvCxnSpPr>
        <p:spPr>
          <a:xfrm flipH="1">
            <a:off x="7505203" y="2190997"/>
            <a:ext cx="1289461" cy="587830"/>
          </a:xfrm>
          <a:prstGeom prst="line">
            <a:avLst/>
          </a:prstGeom>
          <a:ln w="31750">
            <a:solidFill>
              <a:srgbClr val="C46E8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F01993-6BC3-2D48-82A2-1B412582FF17}"/>
              </a:ext>
            </a:extLst>
          </p:cNvPr>
          <p:cNvCxnSpPr>
            <a:cxnSpLocks/>
          </p:cNvCxnSpPr>
          <p:nvPr/>
        </p:nvCxnSpPr>
        <p:spPr>
          <a:xfrm flipV="1">
            <a:off x="2945081" y="4459185"/>
            <a:ext cx="1289461" cy="587830"/>
          </a:xfrm>
          <a:prstGeom prst="line">
            <a:avLst/>
          </a:prstGeom>
          <a:ln w="31750">
            <a:solidFill>
              <a:srgbClr val="C46E8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5F7CFD9-A3F6-9840-93B3-D71CCB5C1670}"/>
              </a:ext>
            </a:extLst>
          </p:cNvPr>
          <p:cNvCxnSpPr>
            <a:cxnSpLocks/>
          </p:cNvCxnSpPr>
          <p:nvPr/>
        </p:nvCxnSpPr>
        <p:spPr>
          <a:xfrm flipH="1" flipV="1">
            <a:off x="7505203" y="4459185"/>
            <a:ext cx="1289461" cy="587830"/>
          </a:xfrm>
          <a:prstGeom prst="line">
            <a:avLst/>
          </a:prstGeom>
          <a:ln w="31750">
            <a:solidFill>
              <a:srgbClr val="C46E8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E6D5DC2-986E-AB4B-A4E3-A835CA11B768}"/>
              </a:ext>
            </a:extLst>
          </p:cNvPr>
          <p:cNvCxnSpPr/>
          <p:nvPr/>
        </p:nvCxnSpPr>
        <p:spPr>
          <a:xfrm flipH="1">
            <a:off x="2458192" y="3521033"/>
            <a:ext cx="1496291" cy="0"/>
          </a:xfrm>
          <a:prstGeom prst="line">
            <a:avLst/>
          </a:prstGeom>
          <a:ln w="31750">
            <a:solidFill>
              <a:srgbClr val="C46E8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B4668B-C8CE-474A-8215-FB0382EBDAAE}"/>
              </a:ext>
            </a:extLst>
          </p:cNvPr>
          <p:cNvCxnSpPr/>
          <p:nvPr/>
        </p:nvCxnSpPr>
        <p:spPr>
          <a:xfrm flipH="1">
            <a:off x="7802088" y="3521033"/>
            <a:ext cx="1496291" cy="0"/>
          </a:xfrm>
          <a:prstGeom prst="line">
            <a:avLst/>
          </a:prstGeom>
          <a:ln w="31750">
            <a:solidFill>
              <a:srgbClr val="C46E8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508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47F98-0E1F-3A45-8A68-C054B75DAC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5138" y="1009958"/>
            <a:ext cx="3116207" cy="444770"/>
          </a:xfrm>
        </p:spPr>
        <p:txBody>
          <a:bodyPr anchor="t">
            <a:normAutofit/>
          </a:bodyPr>
          <a:lstStyle/>
          <a:p>
            <a:r>
              <a:rPr lang="en-GB" sz="2800" b="1" dirty="0">
                <a:solidFill>
                  <a:srgbClr val="C46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Census Facts</a:t>
            </a:r>
            <a:r>
              <a:rPr lang="en-GB" sz="2800" dirty="0">
                <a:solidFill>
                  <a:srgbClr val="C46E8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C46E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C9A195-68D2-3C44-8D73-52B81413FE3F}"/>
              </a:ext>
            </a:extLst>
          </p:cNvPr>
          <p:cNvSpPr txBox="1"/>
          <p:nvPr/>
        </p:nvSpPr>
        <p:spPr>
          <a:xfrm>
            <a:off x="375137" y="1733796"/>
            <a:ext cx="10949049" cy="3920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2500"/>
              </a:lnSpc>
              <a:spcBef>
                <a:spcPts val="0"/>
              </a:spcBef>
              <a:buClr>
                <a:srgbClr val="C46E83"/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The census is a survey that takes place every ten years in Northern Ireland.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500"/>
              </a:lnSpc>
              <a:buClr>
                <a:srgbClr val="C46E83"/>
              </a:buClr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ts val="2500"/>
              </a:lnSpc>
              <a:spcBef>
                <a:spcPts val="0"/>
              </a:spcBef>
              <a:buClr>
                <a:srgbClr val="C46E83"/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The first time a census took place in the new Northern Ireland was in 1926.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500"/>
              </a:lnSpc>
              <a:buClr>
                <a:srgbClr val="C46E83"/>
              </a:buClr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ts val="2500"/>
              </a:lnSpc>
              <a:spcBef>
                <a:spcPts val="0"/>
              </a:spcBef>
              <a:buClr>
                <a:srgbClr val="C46E83"/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The most recent census was taken on 21 March 2021, but it will be several months before the data has been processed and published.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500"/>
              </a:lnSpc>
              <a:buClr>
                <a:srgbClr val="C46E83"/>
              </a:buClr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ts val="2500"/>
              </a:lnSpc>
              <a:spcBef>
                <a:spcPts val="0"/>
              </a:spcBef>
              <a:buClr>
                <a:srgbClr val="C46E83"/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The census tells us about variations in the Northern Ireland population over space and time.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500"/>
              </a:lnSpc>
              <a:buClr>
                <a:srgbClr val="C46E83"/>
              </a:buClr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429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E8CCB1D-3D64-5C44-8CFD-3F2714ECCC30}"/>
              </a:ext>
            </a:extLst>
          </p:cNvPr>
          <p:cNvSpPr txBox="1">
            <a:spLocks/>
          </p:cNvSpPr>
          <p:nvPr/>
        </p:nvSpPr>
        <p:spPr>
          <a:xfrm>
            <a:off x="375137" y="1011600"/>
            <a:ext cx="9115977" cy="4786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C46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Places of Birth Northern Ireland residents 1926</a:t>
            </a:r>
            <a:r>
              <a:rPr lang="en-GB" sz="2800" dirty="0">
                <a:solidFill>
                  <a:srgbClr val="C46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C46E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B6112B-B8AF-7942-9CF2-A85DA4EA8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074" y="1605622"/>
            <a:ext cx="9217035" cy="51249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B5265B-13CA-F140-92FF-EDCEC0B407C1}"/>
              </a:ext>
            </a:extLst>
          </p:cNvPr>
          <p:cNvSpPr txBox="1"/>
          <p:nvPr/>
        </p:nvSpPr>
        <p:spPr>
          <a:xfrm>
            <a:off x="5479423" y="3026832"/>
            <a:ext cx="1619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3AF030-D512-FE44-ABFE-8FB792A8B84F}"/>
              </a:ext>
            </a:extLst>
          </p:cNvPr>
          <p:cNvSpPr txBox="1"/>
          <p:nvPr/>
        </p:nvSpPr>
        <p:spPr>
          <a:xfrm>
            <a:off x="5433207" y="3103203"/>
            <a:ext cx="1619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03DE6-E1D9-5846-8AEF-F64C0BBD2BD3}"/>
              </a:ext>
            </a:extLst>
          </p:cNvPr>
          <p:cNvSpPr txBox="1"/>
          <p:nvPr/>
        </p:nvSpPr>
        <p:spPr>
          <a:xfrm>
            <a:off x="5616650" y="3076695"/>
            <a:ext cx="1619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18F1F5-D5E9-6845-B8E0-8052F67E1A33}"/>
              </a:ext>
            </a:extLst>
          </p:cNvPr>
          <p:cNvSpPr txBox="1"/>
          <p:nvPr/>
        </p:nvSpPr>
        <p:spPr>
          <a:xfrm>
            <a:off x="5554364" y="2982211"/>
            <a:ext cx="1619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C8A5EB-35B4-0C45-BDE6-C2127056FEE4}"/>
              </a:ext>
            </a:extLst>
          </p:cNvPr>
          <p:cNvSpPr txBox="1"/>
          <p:nvPr/>
        </p:nvSpPr>
        <p:spPr>
          <a:xfrm>
            <a:off x="5547379" y="3134554"/>
            <a:ext cx="1619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13E296-23C0-364A-8BB9-81A265E7457A}"/>
              </a:ext>
            </a:extLst>
          </p:cNvPr>
          <p:cNvSpPr txBox="1"/>
          <p:nvPr/>
        </p:nvSpPr>
        <p:spPr>
          <a:xfrm>
            <a:off x="5998347" y="3293288"/>
            <a:ext cx="1619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9CD790-5632-D543-8817-C2CC7A271204}"/>
              </a:ext>
            </a:extLst>
          </p:cNvPr>
          <p:cNvSpPr txBox="1"/>
          <p:nvPr/>
        </p:nvSpPr>
        <p:spPr>
          <a:xfrm>
            <a:off x="5760382" y="3200648"/>
            <a:ext cx="1619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07B055-476C-8F4B-870D-29B5955C18FC}"/>
              </a:ext>
            </a:extLst>
          </p:cNvPr>
          <p:cNvSpPr txBox="1"/>
          <p:nvPr/>
        </p:nvSpPr>
        <p:spPr>
          <a:xfrm>
            <a:off x="6011387" y="3209815"/>
            <a:ext cx="1619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825DBA-C73B-0C4C-90C1-EF71605587E2}"/>
              </a:ext>
            </a:extLst>
          </p:cNvPr>
          <p:cNvSpPr txBox="1"/>
          <p:nvPr/>
        </p:nvSpPr>
        <p:spPr>
          <a:xfrm>
            <a:off x="5854603" y="2986388"/>
            <a:ext cx="1619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ACEA8E-A9DB-FF45-98C4-D57D1A1545C7}"/>
              </a:ext>
            </a:extLst>
          </p:cNvPr>
          <p:cNvSpPr txBox="1"/>
          <p:nvPr/>
        </p:nvSpPr>
        <p:spPr>
          <a:xfrm>
            <a:off x="6160326" y="2732558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E7EF11-12D4-C744-B6CA-70B1FEDD71C3}"/>
              </a:ext>
            </a:extLst>
          </p:cNvPr>
          <p:cNvSpPr txBox="1"/>
          <p:nvPr/>
        </p:nvSpPr>
        <p:spPr>
          <a:xfrm>
            <a:off x="5656299" y="3328546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0844FB-42F0-674D-92C6-6A30BF164B4E}"/>
              </a:ext>
            </a:extLst>
          </p:cNvPr>
          <p:cNvSpPr txBox="1"/>
          <p:nvPr/>
        </p:nvSpPr>
        <p:spPr>
          <a:xfrm>
            <a:off x="5822782" y="3140080"/>
            <a:ext cx="3238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9E97A8-EACF-4443-9B91-9528F6DD20AE}"/>
              </a:ext>
            </a:extLst>
          </p:cNvPr>
          <p:cNvSpPr txBox="1"/>
          <p:nvPr/>
        </p:nvSpPr>
        <p:spPr>
          <a:xfrm>
            <a:off x="6062400" y="3313304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EFCEA9-A915-B440-99EA-150358B5F4D1}"/>
              </a:ext>
            </a:extLst>
          </p:cNvPr>
          <p:cNvSpPr txBox="1"/>
          <p:nvPr/>
        </p:nvSpPr>
        <p:spPr>
          <a:xfrm>
            <a:off x="5707877" y="3133475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4C980B-C9F0-8D4B-87CF-0CFD4379798C}"/>
              </a:ext>
            </a:extLst>
          </p:cNvPr>
          <p:cNvSpPr txBox="1"/>
          <p:nvPr/>
        </p:nvSpPr>
        <p:spPr>
          <a:xfrm>
            <a:off x="5857581" y="3426066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031D6B-C187-1F4B-ABDD-D5CBC9E331C9}"/>
              </a:ext>
            </a:extLst>
          </p:cNvPr>
          <p:cNvSpPr txBox="1"/>
          <p:nvPr/>
        </p:nvSpPr>
        <p:spPr>
          <a:xfrm>
            <a:off x="5791328" y="2793992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578672-D500-7646-8FBA-E9F2FF9D6458}"/>
              </a:ext>
            </a:extLst>
          </p:cNvPr>
          <p:cNvSpPr txBox="1"/>
          <p:nvPr/>
        </p:nvSpPr>
        <p:spPr>
          <a:xfrm>
            <a:off x="5386829" y="3589263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7C0609-F0EA-9344-8E47-BCD44C47A8C7}"/>
              </a:ext>
            </a:extLst>
          </p:cNvPr>
          <p:cNvSpPr txBox="1"/>
          <p:nvPr/>
        </p:nvSpPr>
        <p:spPr>
          <a:xfrm>
            <a:off x="6037984" y="3128637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7AD444-D2B4-3949-85DF-E5DF49544B92}"/>
              </a:ext>
            </a:extLst>
          </p:cNvPr>
          <p:cNvSpPr txBox="1"/>
          <p:nvPr/>
        </p:nvSpPr>
        <p:spPr>
          <a:xfrm>
            <a:off x="6192820" y="3354055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AF4370-B123-3843-97DD-EE7708CD9ADE}"/>
              </a:ext>
            </a:extLst>
          </p:cNvPr>
          <p:cNvSpPr txBox="1"/>
          <p:nvPr/>
        </p:nvSpPr>
        <p:spPr>
          <a:xfrm>
            <a:off x="8182306" y="2390041"/>
            <a:ext cx="3350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D36B92-B253-3E4F-8BCF-76FFBA418CE6}"/>
              </a:ext>
            </a:extLst>
          </p:cNvPr>
          <p:cNvSpPr txBox="1"/>
          <p:nvPr/>
        </p:nvSpPr>
        <p:spPr>
          <a:xfrm>
            <a:off x="5521719" y="3548320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EF52C8-777E-564F-9B94-8BA93C6F4DF5}"/>
              </a:ext>
            </a:extLst>
          </p:cNvPr>
          <p:cNvSpPr txBox="1"/>
          <p:nvPr/>
        </p:nvSpPr>
        <p:spPr>
          <a:xfrm>
            <a:off x="5922361" y="2858820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CD8A19-57A7-FC43-AA47-1A743A504B64}"/>
              </a:ext>
            </a:extLst>
          </p:cNvPr>
          <p:cNvSpPr txBox="1"/>
          <p:nvPr/>
        </p:nvSpPr>
        <p:spPr>
          <a:xfrm>
            <a:off x="5785111" y="3323918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B7B4BB-BF8D-204A-8659-7684D7A1A302}"/>
              </a:ext>
            </a:extLst>
          </p:cNvPr>
          <p:cNvSpPr txBox="1"/>
          <p:nvPr/>
        </p:nvSpPr>
        <p:spPr>
          <a:xfrm>
            <a:off x="6477616" y="3569532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EE224B-DA49-2F4C-BFFA-20E1370AEB96}"/>
              </a:ext>
            </a:extLst>
          </p:cNvPr>
          <p:cNvSpPr txBox="1"/>
          <p:nvPr/>
        </p:nvSpPr>
        <p:spPr>
          <a:xfrm>
            <a:off x="8232793" y="3589263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416C81-3803-B44E-9DAD-1045FF734479}"/>
              </a:ext>
            </a:extLst>
          </p:cNvPr>
          <p:cNvSpPr txBox="1"/>
          <p:nvPr/>
        </p:nvSpPr>
        <p:spPr>
          <a:xfrm>
            <a:off x="9156045" y="3416336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BECE13-7CF8-D84A-BF39-213071F1603B}"/>
              </a:ext>
            </a:extLst>
          </p:cNvPr>
          <p:cNvSpPr txBox="1"/>
          <p:nvPr/>
        </p:nvSpPr>
        <p:spPr>
          <a:xfrm>
            <a:off x="3073687" y="3472438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60B08C-61DD-2545-B024-DD6374DE6A95}"/>
              </a:ext>
            </a:extLst>
          </p:cNvPr>
          <p:cNvSpPr txBox="1"/>
          <p:nvPr/>
        </p:nvSpPr>
        <p:spPr>
          <a:xfrm>
            <a:off x="3963448" y="5766099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A220AA4-0528-4F49-9083-C16C6BD71A3C}"/>
              </a:ext>
            </a:extLst>
          </p:cNvPr>
          <p:cNvSpPr txBox="1"/>
          <p:nvPr/>
        </p:nvSpPr>
        <p:spPr>
          <a:xfrm>
            <a:off x="4220221" y="5039516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0E5514-040B-8644-ACF7-AD19FAFBD4B2}"/>
              </a:ext>
            </a:extLst>
          </p:cNvPr>
          <p:cNvSpPr txBox="1"/>
          <p:nvPr/>
        </p:nvSpPr>
        <p:spPr>
          <a:xfrm>
            <a:off x="3752590" y="5532530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098BC44-9A02-D94E-A64F-547C2692C379}"/>
              </a:ext>
            </a:extLst>
          </p:cNvPr>
          <p:cNvSpPr txBox="1"/>
          <p:nvPr/>
        </p:nvSpPr>
        <p:spPr>
          <a:xfrm>
            <a:off x="2872838" y="3969440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87A4134-C558-F849-B930-8B23D57D1E29}"/>
              </a:ext>
            </a:extLst>
          </p:cNvPr>
          <p:cNvSpPr txBox="1"/>
          <p:nvPr/>
        </p:nvSpPr>
        <p:spPr>
          <a:xfrm>
            <a:off x="6192820" y="4417029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5EB991F-DECD-D045-915F-CE5934AFC587}"/>
              </a:ext>
            </a:extLst>
          </p:cNvPr>
          <p:cNvSpPr txBox="1"/>
          <p:nvPr/>
        </p:nvSpPr>
        <p:spPr>
          <a:xfrm>
            <a:off x="4472136" y="3961613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571349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E8CCB1D-3D64-5C44-8CFD-3F2714ECCC30}"/>
              </a:ext>
            </a:extLst>
          </p:cNvPr>
          <p:cNvSpPr txBox="1">
            <a:spLocks/>
          </p:cNvSpPr>
          <p:nvPr/>
        </p:nvSpPr>
        <p:spPr>
          <a:xfrm>
            <a:off x="375137" y="1011600"/>
            <a:ext cx="7555205" cy="539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C46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Birthplace countries named in 1926 </a:t>
            </a:r>
            <a:endParaRPr lang="en-US" sz="2800" b="1" dirty="0">
              <a:solidFill>
                <a:srgbClr val="C46E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B6112B-B8AF-7942-9CF2-A85DA4EA8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074" y="1605622"/>
            <a:ext cx="9217035" cy="51249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B5265B-13CA-F140-92FF-EDCEC0B407C1}"/>
              </a:ext>
            </a:extLst>
          </p:cNvPr>
          <p:cNvSpPr txBox="1"/>
          <p:nvPr/>
        </p:nvSpPr>
        <p:spPr>
          <a:xfrm>
            <a:off x="5479423" y="3026832"/>
            <a:ext cx="1619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3AF030-D512-FE44-ABFE-8FB792A8B84F}"/>
              </a:ext>
            </a:extLst>
          </p:cNvPr>
          <p:cNvSpPr txBox="1"/>
          <p:nvPr/>
        </p:nvSpPr>
        <p:spPr>
          <a:xfrm>
            <a:off x="5433207" y="3103203"/>
            <a:ext cx="1619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03DE6-E1D9-5846-8AEF-F64C0BBD2BD3}"/>
              </a:ext>
            </a:extLst>
          </p:cNvPr>
          <p:cNvSpPr txBox="1"/>
          <p:nvPr/>
        </p:nvSpPr>
        <p:spPr>
          <a:xfrm>
            <a:off x="5616650" y="3076695"/>
            <a:ext cx="1619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18F1F5-D5E9-6845-B8E0-8052F67E1A33}"/>
              </a:ext>
            </a:extLst>
          </p:cNvPr>
          <p:cNvSpPr txBox="1"/>
          <p:nvPr/>
        </p:nvSpPr>
        <p:spPr>
          <a:xfrm>
            <a:off x="5554364" y="2982211"/>
            <a:ext cx="1619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C8A5EB-35B4-0C45-BDE6-C2127056FEE4}"/>
              </a:ext>
            </a:extLst>
          </p:cNvPr>
          <p:cNvSpPr txBox="1"/>
          <p:nvPr/>
        </p:nvSpPr>
        <p:spPr>
          <a:xfrm>
            <a:off x="5547379" y="3134554"/>
            <a:ext cx="1619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13E296-23C0-364A-8BB9-81A265E7457A}"/>
              </a:ext>
            </a:extLst>
          </p:cNvPr>
          <p:cNvSpPr txBox="1"/>
          <p:nvPr/>
        </p:nvSpPr>
        <p:spPr>
          <a:xfrm>
            <a:off x="5998347" y="3293288"/>
            <a:ext cx="1619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9CD790-5632-D543-8817-C2CC7A271204}"/>
              </a:ext>
            </a:extLst>
          </p:cNvPr>
          <p:cNvSpPr txBox="1"/>
          <p:nvPr/>
        </p:nvSpPr>
        <p:spPr>
          <a:xfrm>
            <a:off x="5760382" y="3200648"/>
            <a:ext cx="1619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07B055-476C-8F4B-870D-29B5955C18FC}"/>
              </a:ext>
            </a:extLst>
          </p:cNvPr>
          <p:cNvSpPr txBox="1"/>
          <p:nvPr/>
        </p:nvSpPr>
        <p:spPr>
          <a:xfrm>
            <a:off x="6011387" y="3209815"/>
            <a:ext cx="1619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825DBA-C73B-0C4C-90C1-EF71605587E2}"/>
              </a:ext>
            </a:extLst>
          </p:cNvPr>
          <p:cNvSpPr txBox="1"/>
          <p:nvPr/>
        </p:nvSpPr>
        <p:spPr>
          <a:xfrm>
            <a:off x="5854603" y="2986388"/>
            <a:ext cx="1619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ACEA8E-A9DB-FF45-98C4-D57D1A1545C7}"/>
              </a:ext>
            </a:extLst>
          </p:cNvPr>
          <p:cNvSpPr txBox="1"/>
          <p:nvPr/>
        </p:nvSpPr>
        <p:spPr>
          <a:xfrm>
            <a:off x="6160326" y="2732558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E7EF11-12D4-C744-B6CA-70B1FEDD71C3}"/>
              </a:ext>
            </a:extLst>
          </p:cNvPr>
          <p:cNvSpPr txBox="1"/>
          <p:nvPr/>
        </p:nvSpPr>
        <p:spPr>
          <a:xfrm>
            <a:off x="5656299" y="3328546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0844FB-42F0-674D-92C6-6A30BF164B4E}"/>
              </a:ext>
            </a:extLst>
          </p:cNvPr>
          <p:cNvSpPr txBox="1"/>
          <p:nvPr/>
        </p:nvSpPr>
        <p:spPr>
          <a:xfrm>
            <a:off x="5822782" y="3140080"/>
            <a:ext cx="3238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9E97A8-EACF-4443-9B91-9528F6DD20AE}"/>
              </a:ext>
            </a:extLst>
          </p:cNvPr>
          <p:cNvSpPr txBox="1"/>
          <p:nvPr/>
        </p:nvSpPr>
        <p:spPr>
          <a:xfrm>
            <a:off x="6062400" y="3313304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EFCEA9-A915-B440-99EA-150358B5F4D1}"/>
              </a:ext>
            </a:extLst>
          </p:cNvPr>
          <p:cNvSpPr txBox="1"/>
          <p:nvPr/>
        </p:nvSpPr>
        <p:spPr>
          <a:xfrm>
            <a:off x="5707877" y="3133475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4C980B-C9F0-8D4B-87CF-0CFD4379798C}"/>
              </a:ext>
            </a:extLst>
          </p:cNvPr>
          <p:cNvSpPr txBox="1"/>
          <p:nvPr/>
        </p:nvSpPr>
        <p:spPr>
          <a:xfrm>
            <a:off x="5857581" y="3426066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031D6B-C187-1F4B-ABDD-D5CBC9E331C9}"/>
              </a:ext>
            </a:extLst>
          </p:cNvPr>
          <p:cNvSpPr txBox="1"/>
          <p:nvPr/>
        </p:nvSpPr>
        <p:spPr>
          <a:xfrm>
            <a:off x="5791328" y="2793992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578672-D500-7646-8FBA-E9F2FF9D6458}"/>
              </a:ext>
            </a:extLst>
          </p:cNvPr>
          <p:cNvSpPr txBox="1"/>
          <p:nvPr/>
        </p:nvSpPr>
        <p:spPr>
          <a:xfrm>
            <a:off x="5386829" y="3589263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7C0609-F0EA-9344-8E47-BCD44C47A8C7}"/>
              </a:ext>
            </a:extLst>
          </p:cNvPr>
          <p:cNvSpPr txBox="1"/>
          <p:nvPr/>
        </p:nvSpPr>
        <p:spPr>
          <a:xfrm>
            <a:off x="6037984" y="3128637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7AD444-D2B4-3949-85DF-E5DF49544B92}"/>
              </a:ext>
            </a:extLst>
          </p:cNvPr>
          <p:cNvSpPr txBox="1"/>
          <p:nvPr/>
        </p:nvSpPr>
        <p:spPr>
          <a:xfrm>
            <a:off x="6192820" y="3354055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AF4370-B123-3843-97DD-EE7708CD9ADE}"/>
              </a:ext>
            </a:extLst>
          </p:cNvPr>
          <p:cNvSpPr txBox="1"/>
          <p:nvPr/>
        </p:nvSpPr>
        <p:spPr>
          <a:xfrm>
            <a:off x="8182306" y="2390041"/>
            <a:ext cx="3350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D36B92-B253-3E4F-8BCF-76FFBA418CE6}"/>
              </a:ext>
            </a:extLst>
          </p:cNvPr>
          <p:cNvSpPr txBox="1"/>
          <p:nvPr/>
        </p:nvSpPr>
        <p:spPr>
          <a:xfrm>
            <a:off x="5521719" y="3548320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EF52C8-777E-564F-9B94-8BA93C6F4DF5}"/>
              </a:ext>
            </a:extLst>
          </p:cNvPr>
          <p:cNvSpPr txBox="1"/>
          <p:nvPr/>
        </p:nvSpPr>
        <p:spPr>
          <a:xfrm>
            <a:off x="5922361" y="2858820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CD8A19-57A7-FC43-AA47-1A743A504B64}"/>
              </a:ext>
            </a:extLst>
          </p:cNvPr>
          <p:cNvSpPr txBox="1"/>
          <p:nvPr/>
        </p:nvSpPr>
        <p:spPr>
          <a:xfrm>
            <a:off x="5785111" y="3323918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B7B4BB-BF8D-204A-8659-7684D7A1A302}"/>
              </a:ext>
            </a:extLst>
          </p:cNvPr>
          <p:cNvSpPr txBox="1"/>
          <p:nvPr/>
        </p:nvSpPr>
        <p:spPr>
          <a:xfrm>
            <a:off x="6477616" y="3569532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EE224B-DA49-2F4C-BFFA-20E1370AEB96}"/>
              </a:ext>
            </a:extLst>
          </p:cNvPr>
          <p:cNvSpPr txBox="1"/>
          <p:nvPr/>
        </p:nvSpPr>
        <p:spPr>
          <a:xfrm>
            <a:off x="8232793" y="3589263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416C81-3803-B44E-9DAD-1045FF734479}"/>
              </a:ext>
            </a:extLst>
          </p:cNvPr>
          <p:cNvSpPr txBox="1"/>
          <p:nvPr/>
        </p:nvSpPr>
        <p:spPr>
          <a:xfrm>
            <a:off x="9156045" y="3416336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BECE13-7CF8-D84A-BF39-213071F1603B}"/>
              </a:ext>
            </a:extLst>
          </p:cNvPr>
          <p:cNvSpPr txBox="1"/>
          <p:nvPr/>
        </p:nvSpPr>
        <p:spPr>
          <a:xfrm>
            <a:off x="3073687" y="3472438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60B08C-61DD-2545-B024-DD6374DE6A95}"/>
              </a:ext>
            </a:extLst>
          </p:cNvPr>
          <p:cNvSpPr txBox="1"/>
          <p:nvPr/>
        </p:nvSpPr>
        <p:spPr>
          <a:xfrm>
            <a:off x="3963448" y="5766099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A220AA4-0528-4F49-9083-C16C6BD71A3C}"/>
              </a:ext>
            </a:extLst>
          </p:cNvPr>
          <p:cNvSpPr txBox="1"/>
          <p:nvPr/>
        </p:nvSpPr>
        <p:spPr>
          <a:xfrm>
            <a:off x="4220221" y="5039516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0E5514-040B-8644-ACF7-AD19FAFBD4B2}"/>
              </a:ext>
            </a:extLst>
          </p:cNvPr>
          <p:cNvSpPr txBox="1"/>
          <p:nvPr/>
        </p:nvSpPr>
        <p:spPr>
          <a:xfrm>
            <a:off x="3752590" y="5532530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098BC44-9A02-D94E-A64F-547C2692C379}"/>
              </a:ext>
            </a:extLst>
          </p:cNvPr>
          <p:cNvSpPr txBox="1"/>
          <p:nvPr/>
        </p:nvSpPr>
        <p:spPr>
          <a:xfrm>
            <a:off x="2872838" y="3969440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87A4134-C558-F849-B930-8B23D57D1E29}"/>
              </a:ext>
            </a:extLst>
          </p:cNvPr>
          <p:cNvSpPr txBox="1"/>
          <p:nvPr/>
        </p:nvSpPr>
        <p:spPr>
          <a:xfrm>
            <a:off x="6192820" y="4417029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5EB991F-DECD-D045-915F-CE5934AFC587}"/>
              </a:ext>
            </a:extLst>
          </p:cNvPr>
          <p:cNvSpPr txBox="1"/>
          <p:nvPr/>
        </p:nvSpPr>
        <p:spPr>
          <a:xfrm>
            <a:off x="4472136" y="3961613"/>
            <a:ext cx="3350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91FE659-0087-1B44-87A6-0813E61AF3E2}"/>
              </a:ext>
            </a:extLst>
          </p:cNvPr>
          <p:cNvSpPr txBox="1"/>
          <p:nvPr/>
        </p:nvSpPr>
        <p:spPr>
          <a:xfrm>
            <a:off x="423540" y="2047240"/>
            <a:ext cx="216131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Northern Ireland 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Republic of Ireland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England 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Scotland 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Wales 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Austria 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Belgium 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Czechoslovakia 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Denmark 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Finland 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France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Germany 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Hungary 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Netherlands 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Italy 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Norway 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Portugal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Poland 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Romania 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Russia 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Spain 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Sweden 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Switzerland 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Turkey 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Japan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USA 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Argentina 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Brazil 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Chile 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Mexico 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Africa* </a:t>
            </a:r>
          </a:p>
          <a:p>
            <a:pPr marL="228600" lvl="0" indent="-228600">
              <a:buAutoNum type="arabicPeriod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At Sea</a:t>
            </a:r>
          </a:p>
          <a:p>
            <a:pPr lvl="0"/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*Africa is a continent and not a country but the individual countries were not identified in the 1926 census</a:t>
            </a:r>
          </a:p>
        </p:txBody>
      </p:sp>
    </p:spTree>
    <p:extLst>
      <p:ext uri="{BB962C8B-B14F-4D97-AF65-F5344CB8AC3E}">
        <p14:creationId xmlns:p14="http://schemas.microsoft.com/office/powerpoint/2010/main" val="1509993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319777-CF51-CD45-938C-794FA6CBFCEA}"/>
              </a:ext>
            </a:extLst>
          </p:cNvPr>
          <p:cNvSpPr txBox="1">
            <a:spLocks/>
          </p:cNvSpPr>
          <p:nvPr/>
        </p:nvSpPr>
        <p:spPr>
          <a:xfrm>
            <a:off x="375138" y="1011600"/>
            <a:ext cx="9284252" cy="46970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C46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 Ireland place of birth statistics 1926 –2011 </a:t>
            </a:r>
            <a:endParaRPr lang="en-US" sz="2800" b="1" dirty="0">
              <a:solidFill>
                <a:srgbClr val="C46E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B44E003-0FDE-2840-81D4-5B29CA523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220637"/>
              </p:ext>
            </p:extLst>
          </p:nvPr>
        </p:nvGraphicFramePr>
        <p:xfrm>
          <a:off x="2032000" y="2556000"/>
          <a:ext cx="8128001" cy="379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597">
                  <a:extLst>
                    <a:ext uri="{9D8B030D-6E8A-4147-A177-3AD203B41FA5}">
                      <a16:colId xmlns:a16="http://schemas.microsoft.com/office/drawing/2014/main" val="2623014370"/>
                    </a:ext>
                  </a:extLst>
                </a:gridCol>
                <a:gridCol w="2119746">
                  <a:extLst>
                    <a:ext uri="{9D8B030D-6E8A-4147-A177-3AD203B41FA5}">
                      <a16:colId xmlns:a16="http://schemas.microsoft.com/office/drawing/2014/main" val="1460739593"/>
                    </a:ext>
                  </a:extLst>
                </a:gridCol>
                <a:gridCol w="2415829">
                  <a:extLst>
                    <a:ext uri="{9D8B030D-6E8A-4147-A177-3AD203B41FA5}">
                      <a16:colId xmlns:a16="http://schemas.microsoft.com/office/drawing/2014/main" val="4249762459"/>
                    </a:ext>
                  </a:extLst>
                </a:gridCol>
                <a:gridCol w="2415829">
                  <a:extLst>
                    <a:ext uri="{9D8B030D-6E8A-4147-A177-3AD203B41FA5}">
                      <a16:colId xmlns:a16="http://schemas.microsoft.com/office/drawing/2014/main" val="4128876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Census Year</a:t>
                      </a:r>
                    </a:p>
                  </a:txBody>
                  <a:tcPr>
                    <a:solidFill>
                      <a:srgbClr val="C46E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</a:t>
                      </a:r>
                    </a:p>
                  </a:txBody>
                  <a:tcPr>
                    <a:solidFill>
                      <a:srgbClr val="C46E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born outside </a:t>
                      </a:r>
                    </a:p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Northern Ireland</a:t>
                      </a:r>
                    </a:p>
                  </a:txBody>
                  <a:tcPr>
                    <a:solidFill>
                      <a:srgbClr val="C46E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Population born outside Northern Ireland</a:t>
                      </a:r>
                    </a:p>
                  </a:txBody>
                  <a:tcPr>
                    <a:solidFill>
                      <a:srgbClr val="C46E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26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1926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1,568,561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4,516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599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1937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1,279,745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9,105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559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1951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1,370,921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9,829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45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1961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1,425,042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11,776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746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1971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1,536,065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15,048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785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1981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1,532,619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16,315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334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1991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1,573,282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25,213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365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2001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1,685,257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30,559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63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1,810,863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81,453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63714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DB8BEDA-9B03-314A-A2FD-838FCFA00226}"/>
              </a:ext>
            </a:extLst>
          </p:cNvPr>
          <p:cNvSpPr txBox="1"/>
          <p:nvPr/>
        </p:nvSpPr>
        <p:spPr>
          <a:xfrm>
            <a:off x="1989511" y="2286000"/>
            <a:ext cx="7365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Table 1B: Total Northern Ireland population figures including numbers born outside Northern Ireland </a:t>
            </a:r>
          </a:p>
        </p:txBody>
      </p:sp>
    </p:spTree>
    <p:extLst>
      <p:ext uri="{BB962C8B-B14F-4D97-AF65-F5344CB8AC3E}">
        <p14:creationId xmlns:p14="http://schemas.microsoft.com/office/powerpoint/2010/main" val="2401376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4F6E425-D275-9949-B783-A4FCEC4520FD}"/>
              </a:ext>
            </a:extLst>
          </p:cNvPr>
          <p:cNvSpPr txBox="1">
            <a:spLocks/>
          </p:cNvSpPr>
          <p:nvPr/>
        </p:nvSpPr>
        <p:spPr>
          <a:xfrm>
            <a:off x="375137" y="1011600"/>
            <a:ext cx="11381433" cy="9185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C46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 Ireland Place of Birth Numbers and Percentages </a:t>
            </a:r>
          </a:p>
          <a:p>
            <a:r>
              <a:rPr lang="en-GB" sz="2800" b="1" dirty="0">
                <a:solidFill>
                  <a:srgbClr val="C46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1926 –2011</a:t>
            </a:r>
            <a:r>
              <a:rPr lang="en-GB" sz="2800" dirty="0">
                <a:solidFill>
                  <a:srgbClr val="C46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C46E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FA46E2B-F77F-624D-A2F4-C67A861E8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60828"/>
              </p:ext>
            </p:extLst>
          </p:nvPr>
        </p:nvGraphicFramePr>
        <p:xfrm>
          <a:off x="2032000" y="2555766"/>
          <a:ext cx="8128001" cy="379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597">
                  <a:extLst>
                    <a:ext uri="{9D8B030D-6E8A-4147-A177-3AD203B41FA5}">
                      <a16:colId xmlns:a16="http://schemas.microsoft.com/office/drawing/2014/main" val="2623014370"/>
                    </a:ext>
                  </a:extLst>
                </a:gridCol>
                <a:gridCol w="2119746">
                  <a:extLst>
                    <a:ext uri="{9D8B030D-6E8A-4147-A177-3AD203B41FA5}">
                      <a16:colId xmlns:a16="http://schemas.microsoft.com/office/drawing/2014/main" val="1460739593"/>
                    </a:ext>
                  </a:extLst>
                </a:gridCol>
                <a:gridCol w="2415829">
                  <a:extLst>
                    <a:ext uri="{9D8B030D-6E8A-4147-A177-3AD203B41FA5}">
                      <a16:colId xmlns:a16="http://schemas.microsoft.com/office/drawing/2014/main" val="4249762459"/>
                    </a:ext>
                  </a:extLst>
                </a:gridCol>
                <a:gridCol w="2415829">
                  <a:extLst>
                    <a:ext uri="{9D8B030D-6E8A-4147-A177-3AD203B41FA5}">
                      <a16:colId xmlns:a16="http://schemas.microsoft.com/office/drawing/2014/main" val="4128876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Census Year</a:t>
                      </a:r>
                    </a:p>
                  </a:txBody>
                  <a:tcPr>
                    <a:solidFill>
                      <a:srgbClr val="C46E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</a:t>
                      </a:r>
                    </a:p>
                  </a:txBody>
                  <a:tcPr>
                    <a:solidFill>
                      <a:srgbClr val="C46E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born outside </a:t>
                      </a:r>
                    </a:p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Northern Ireland</a:t>
                      </a:r>
                    </a:p>
                  </a:txBody>
                  <a:tcPr>
                    <a:solidFill>
                      <a:srgbClr val="C46E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Population born outside Northern Ireland</a:t>
                      </a:r>
                    </a:p>
                  </a:txBody>
                  <a:tcPr>
                    <a:solidFill>
                      <a:srgbClr val="C46E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26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1926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1,568,561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4,516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0.29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599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1937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1,279,745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9,105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559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1951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1,370,921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9,829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0.72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45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1961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1,425,042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11,776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746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1971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1,536,065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15,048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785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1981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1,532,619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16,315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1.06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334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1991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1,573,282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25,213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1.60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365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2001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1,685,257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30,559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1.81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63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1,810,863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81,453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4.50</a:t>
                      </a:r>
                    </a:p>
                  </a:txBody>
                  <a:tcPr anchor="ctr">
                    <a:solidFill>
                      <a:srgbClr val="FFDA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63714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AE0BF78-E1A9-2A4E-ADA8-A8404C5849E5}"/>
              </a:ext>
            </a:extLst>
          </p:cNvPr>
          <p:cNvSpPr txBox="1"/>
          <p:nvPr/>
        </p:nvSpPr>
        <p:spPr>
          <a:xfrm>
            <a:off x="1989511" y="2286002"/>
            <a:ext cx="8343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Table 1A: Total Northern Ireland population figures including numbers and percentages born outside Northern Ireland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374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5585</TotalTime>
  <Words>620</Words>
  <Application>Microsoft Macintosh PowerPoint</Application>
  <PresentationFormat>Widescreen</PresentationFormat>
  <Paragraphs>294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Custom Design</vt:lpstr>
      <vt:lpstr>PowerPoint Presentation</vt:lpstr>
      <vt:lpstr>PowerPoint Presentation</vt:lpstr>
      <vt:lpstr>Think, Pair, Share </vt:lpstr>
      <vt:lpstr>PowerPoint Presentation</vt:lpstr>
      <vt:lpstr>Census Facts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Whole World in  ‘Our wee country’</dc:title>
  <dc:creator>Julie Gray</dc:creator>
  <cp:lastModifiedBy>Christine McVeigh</cp:lastModifiedBy>
  <cp:revision>93</cp:revision>
  <dcterms:created xsi:type="dcterms:W3CDTF">2021-03-31T11:19:15Z</dcterms:created>
  <dcterms:modified xsi:type="dcterms:W3CDTF">2021-05-21T14:06:50Z</dcterms:modified>
</cp:coreProperties>
</file>