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71" r:id="rId3"/>
    <p:sldId id="257" r:id="rId4"/>
    <p:sldId id="277" r:id="rId5"/>
    <p:sldId id="278" r:id="rId6"/>
    <p:sldId id="279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Gray" initials="JG" lastIdx="1" clrIdx="0">
    <p:extLst>
      <p:ext uri="{19B8F6BF-5375-455C-9EA6-DF929625EA0E}">
        <p15:presenceInfo xmlns:p15="http://schemas.microsoft.com/office/powerpoint/2012/main" userId="S::jgray@ccea.org.uk::caac0590-b3be-45de-8484-2fd9ab5642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2B6"/>
    <a:srgbClr val="AFE0EB"/>
    <a:srgbClr val="00AFC5"/>
    <a:srgbClr val="C4F9FF"/>
    <a:srgbClr val="EBFFFF"/>
    <a:srgbClr val="5AC3E1"/>
    <a:srgbClr val="FFF2D2"/>
    <a:srgbClr val="FFEBB4"/>
    <a:srgbClr val="EBA72A"/>
    <a:srgbClr val="FF9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6272"/>
  </p:normalViewPr>
  <p:slideViewPr>
    <p:cSldViewPr snapToGrid="0" snapToObjects="1">
      <p:cViewPr varScale="1">
        <p:scale>
          <a:sx n="109" d="100"/>
          <a:sy n="109" d="100"/>
        </p:scale>
        <p:origin x="2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64B2-2F21-A746-81AE-DC245E33F84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B32E3-4878-0A48-B170-D9C91CB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1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32E3-4878-0A48-B170-D9C91CBAF7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5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32E3-4878-0A48-B170-D9C91CBAF7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0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32E3-4878-0A48-B170-D9C91CBAF7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7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4758-1D26-CC4C-87CE-A8AEA9685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38CE7-E58F-1D4E-88B9-B85384C81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DD895-8AE1-1641-B092-FA034D26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2C7B5-4B66-3E47-9733-A89033CE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C6AC1-0E75-B848-A076-F8F33438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8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C97A5-0FCD-334C-90CB-5DCD9575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4ED9E-F905-934C-9262-B7A751359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093E7-3B5A-7C4B-974F-6F64E3D1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78099-E1B6-FC43-979F-61C2E4A1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42C1-43BD-9E49-8BB4-BCFC582B3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9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CE3AC-59CC-A746-A7B5-55210EAE5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F63C4-44AD-6E4A-ACD5-083BCF253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46979-4842-294E-ADF9-3425A744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7E2D9-F34D-BE49-82C8-9B410E77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7A3A7-52B9-AE4E-8AA0-1D34D13E4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0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2F9D-A120-E840-A33C-A40471D5C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BA86E-C8CB-9A47-866A-90E45E860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1C18-FC77-7B46-ABF4-64883694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1C652-8EAA-A344-B7CE-2A0AFCBB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B525C-45AD-294B-AD35-AE31D1451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2E52-1A03-5448-930E-DA0E2F6A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F482D-E478-5745-ACA5-58164B0C2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43502-DBA4-9F4A-8EE6-533B3096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98DA1-E1BB-5D40-B462-EDFB62620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84D-DBA3-384A-90A3-1F73AFD5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0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BDC1C-8C1E-2A47-9051-A69DFECA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989A-CAE7-AF42-B04B-1B02C960C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4D7E9-42EE-B547-B274-E2BDCE65A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FFDD1-75B2-DD4B-B1CC-374CF6C4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A002-5CAD-E544-A409-17E07280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008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E398D-C73C-7C4A-AD93-23A81767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C6AC-A5C3-6D4A-B1DB-5021417A7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ADA4C-AD67-C148-B9B9-F5B1F01F6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392E-CCEC-5B45-A5C0-011CE83A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6946A-A199-D044-9C71-127759CC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B7A4D-FE65-364F-AC1D-052F266A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061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CDDB-3CC7-CC4B-8030-D0839911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BC58E-3E3E-8746-AF84-57B7A6EC7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78BC6-2069-FB49-9FC2-04BE2292F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13390-56C5-7D43-AD31-9893F2A2C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B689C8-6E93-4941-A725-DFB733557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E1BF1-779E-AB4B-832C-C59F5312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0D8CB6-7FE3-8544-8E24-DA05152D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267E6E-4719-F849-A739-6AC7E758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29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CBA8-FBEE-0C4E-8F2D-EAB8E710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64F022-0F19-4A46-9D65-07FD5C53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5814D-8D8C-1F43-8837-0D0F02B97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88F8E-74BC-9A40-9ECE-41084D34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6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93896-4EC2-9C47-A09B-302D596E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CC4C4-4EFB-E746-9D33-69A8D917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32480-19FD-7C42-BDB5-0EA70B42D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74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EB59-EEF8-C84E-92BA-23F66C96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52C7D-9DD1-F04A-89C3-8915219F2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BC9A1-5DCC-AB4F-9E0F-7A48BCB39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139BC-7606-5245-AB92-94E47A2F1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BC9F4-2CC6-CD4D-8C0D-0625F942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21CAB-7F04-2F4D-913B-CC924C6C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11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24BE-D656-9042-914B-808E1B149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A66ED-47F4-3642-B36C-50E02E329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DA4C5-DB6D-A14F-A95A-060CC25FD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C1105-973E-4146-A04F-62A8AABF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94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6046-1E2D-0846-B439-7A6EFC75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7265A8-3844-B549-8193-13AD7B1AB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27E3E-BCBD-C84F-9E08-BA39103D3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52734-278A-0C48-849C-BE0E089F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57FDB-A152-BD48-8068-CD5B0BCC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684E3-6F96-F548-8CB5-A4113C72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284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1190-5099-B44F-801A-381D927B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222B2-3368-B74B-AAC4-C88C1AA2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09DD7-5DD1-F34F-B16D-65D22726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C2681-DB49-674D-8002-0ECF596D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9108D-0DFB-0C43-8501-09012541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843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25AC82-74D0-2D44-BCD5-D4367E98F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8EF81-9E78-1A4C-BA5F-F53815AE2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1983-F475-4947-BFB3-4A6261B16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73D03-5578-1C41-BEA3-8C45579A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F25CE-F961-CA4E-9F2B-22B84F8F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94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9D3-E452-4E44-AC87-C682DBE2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15D3F-07FB-074F-872D-0F0F7BF1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5BF5-9156-104F-AD8C-D4EF4BA8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6C7E8-179C-FA40-8F7B-934F6D582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20D5E-8BC5-1349-82B1-D4BDBA06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1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23F0-E6BD-974B-B982-6563978E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B16E3-652E-8348-A870-7D9A23400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B8441-F289-4D49-8852-DE9B75DC2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CE136-3D05-2E45-A214-F4EC999A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C94A6-F859-6B41-970A-CBF04F30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B8A7A-567E-484F-900B-138A0FAF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3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F0240-16CC-8943-A56C-73B806FC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AB1AB-3A71-4B48-A28D-0F223A780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3366E-33E3-CC44-A35F-3A59775AE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24FC8-C5B6-AE4E-9E70-2F5D814FE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3D142-EA4D-5A42-B580-CF7971D95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AF7430-8638-354D-B827-DD97E7DE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97D114-F92C-A641-A632-EE656BB2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C6794-772B-AF40-806C-2D18BA6B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6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C1801-5419-3D42-926D-89D624C4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F8B6B-62FF-5B4F-953A-8CEECB60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AA407-94DD-3644-8087-AC761A03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7D478-FB87-B640-A7BD-E9B6FB95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3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34284A-66F4-9647-8659-1BACEACA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3A145-F25D-C54F-A00A-79A41E95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7A372-D777-A249-905F-61737D11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8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AAF0-E157-8840-8050-1ED3D9B1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B5BF5-5BF2-544C-9DBB-6FD999EE3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13E97-22DF-9A40-A267-27A46C51A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D0485-A9CC-6047-9F0D-A950A3F1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40446-B78B-1849-B84D-7D598032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E7A64-9510-1E4B-85DE-DC5EFC23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9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2142-6E5B-5045-959B-C6D8D921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81B695-D4FC-9A46-944E-0DDC0102A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412E2-2F73-2D42-AA99-60683EBE1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747B5-9C2D-9F49-A360-5E964BF0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E770B-EB13-CE4B-ABA3-B295EED9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6D9EF-194A-D342-B1F0-9D8FF632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0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1C3265-6D2D-A643-938C-08133D70598E}"/>
              </a:ext>
            </a:extLst>
          </p:cNvPr>
          <p:cNvSpPr/>
          <p:nvPr userDrawn="1"/>
        </p:nvSpPr>
        <p:spPr>
          <a:xfrm>
            <a:off x="0" y="0"/>
            <a:ext cx="12192000" cy="788636"/>
          </a:xfrm>
          <a:prstGeom prst="rect">
            <a:avLst/>
          </a:prstGeom>
          <a:solidFill>
            <a:srgbClr val="00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9944A5-3EB4-EC46-9BAE-D4B43CA7BCC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3356" y="0"/>
            <a:ext cx="3154544" cy="78863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76EFE6-CE10-0047-BA00-DADFA69E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238E6-57DB-3E40-A4CB-42630D3F7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F7B88-A278-1546-8BEA-E009A91EE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5A306-5BB3-1E4F-8F2A-8E472621A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6396A-5DCA-0943-AAF0-9378216E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5171A-838A-B24D-8A0F-DD5CD84D9B47}"/>
              </a:ext>
            </a:extLst>
          </p:cNvPr>
          <p:cNvSpPr txBox="1"/>
          <p:nvPr userDrawn="1"/>
        </p:nvSpPr>
        <p:spPr>
          <a:xfrm>
            <a:off x="374400" y="250257"/>
            <a:ext cx="1578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7D44C-7FFC-8045-910F-621FE1471D8A}"/>
              </a:ext>
            </a:extLst>
          </p:cNvPr>
          <p:cNvSpPr txBox="1"/>
          <p:nvPr userDrawn="1"/>
        </p:nvSpPr>
        <p:spPr>
          <a:xfrm>
            <a:off x="5428648" y="250257"/>
            <a:ext cx="6323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in Northern Ireland</a:t>
            </a:r>
          </a:p>
        </p:txBody>
      </p:sp>
    </p:spTree>
    <p:extLst>
      <p:ext uri="{BB962C8B-B14F-4D97-AF65-F5344CB8AC3E}">
        <p14:creationId xmlns:p14="http://schemas.microsoft.com/office/powerpoint/2010/main" val="80186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14220-CE1F-D945-8EB1-CFFB57CBF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70CAB-6BCC-CE4F-B7F4-4628A50C0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038C1-AAF7-FD4D-952E-38FA1CE7F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16497-A528-2C4F-8C3A-6ABD58D90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2E42-1575-C242-AFA8-CA287C68F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D25D6-BE77-5D43-8D30-E3E48EB8996B}"/>
              </a:ext>
            </a:extLst>
          </p:cNvPr>
          <p:cNvSpPr/>
          <p:nvPr userDrawn="1"/>
        </p:nvSpPr>
        <p:spPr>
          <a:xfrm>
            <a:off x="0" y="0"/>
            <a:ext cx="12192000" cy="5842000"/>
          </a:xfrm>
          <a:prstGeom prst="rect">
            <a:avLst/>
          </a:prstGeom>
          <a:solidFill>
            <a:srgbClr val="00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89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A40610-7F36-5343-B41B-BB5CD0D3D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8" y="2276231"/>
            <a:ext cx="5752041" cy="3398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91CF3C-8F4E-324A-BD03-D78507241463}"/>
              </a:ext>
            </a:extLst>
          </p:cNvPr>
          <p:cNvSpPr txBox="1"/>
          <p:nvPr/>
        </p:nvSpPr>
        <p:spPr>
          <a:xfrm>
            <a:off x="770021" y="450947"/>
            <a:ext cx="716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Stage 2: Learning about Northern Ireland, 1921–2021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20E7B-690C-E145-BED8-C2468ECFB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903" y="539540"/>
            <a:ext cx="1488173" cy="75387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13CA47-4DBB-6C47-BF1E-D1B499ACB1CE}"/>
              </a:ext>
            </a:extLst>
          </p:cNvPr>
          <p:cNvCxnSpPr>
            <a:cxnSpLocks/>
          </p:cNvCxnSpPr>
          <p:nvPr/>
        </p:nvCxnSpPr>
        <p:spPr>
          <a:xfrm>
            <a:off x="846610" y="847549"/>
            <a:ext cx="5874701" cy="0"/>
          </a:xfrm>
          <a:prstGeom prst="line">
            <a:avLst/>
          </a:prstGeom>
          <a:ln w="12700">
            <a:solidFill>
              <a:srgbClr val="5AC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84A5EBB-30E1-9142-A96B-249F10894341}"/>
              </a:ext>
            </a:extLst>
          </p:cNvPr>
          <p:cNvSpPr txBox="1"/>
          <p:nvPr/>
        </p:nvSpPr>
        <p:spPr>
          <a:xfrm>
            <a:off x="770020" y="6079991"/>
            <a:ext cx="1079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AF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4: </a:t>
            </a:r>
            <a:r>
              <a:rPr lang="en-GB" sz="2400" b="1" dirty="0">
                <a:solidFill>
                  <a:srgbClr val="00AF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in Northern Ireland</a:t>
            </a:r>
          </a:p>
        </p:txBody>
      </p:sp>
    </p:spTree>
    <p:extLst>
      <p:ext uri="{BB962C8B-B14F-4D97-AF65-F5344CB8AC3E}">
        <p14:creationId xmlns:p14="http://schemas.microsoft.com/office/powerpoint/2010/main" val="271247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7D36-01A5-B647-A810-6D5CD96C6D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145" y="1012029"/>
            <a:ext cx="10515600" cy="640134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Common words used in Ulster-Scots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519DBE-BC98-EA46-B9F7-643DDB0E6F4E}"/>
              </a:ext>
            </a:extLst>
          </p:cNvPr>
          <p:cNvSpPr txBox="1"/>
          <p:nvPr/>
        </p:nvSpPr>
        <p:spPr>
          <a:xfrm>
            <a:off x="2387600" y="1736856"/>
            <a:ext cx="2146300" cy="400110"/>
          </a:xfrm>
          <a:prstGeom prst="rect">
            <a:avLst/>
          </a:prstGeom>
          <a:solidFill>
            <a:srgbClr val="00AF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C42529-3DCA-2E41-964D-B1E2EB769F34}"/>
              </a:ext>
            </a:extLst>
          </p:cNvPr>
          <p:cNvCxnSpPr/>
          <p:nvPr/>
        </p:nvCxnSpPr>
        <p:spPr>
          <a:xfrm>
            <a:off x="4762500" y="1962311"/>
            <a:ext cx="2133600" cy="0"/>
          </a:xfrm>
          <a:prstGeom prst="straightConnector1">
            <a:avLst/>
          </a:prstGeom>
          <a:ln w="19050">
            <a:solidFill>
              <a:srgbClr val="00AFC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1A78CE8-7944-F745-B6EE-68D46A395B9B}"/>
              </a:ext>
            </a:extLst>
          </p:cNvPr>
          <p:cNvSpPr txBox="1"/>
          <p:nvPr/>
        </p:nvSpPr>
        <p:spPr>
          <a:xfrm>
            <a:off x="2387600" y="2224670"/>
            <a:ext cx="2146300" cy="400110"/>
          </a:xfrm>
          <a:prstGeom prst="rect">
            <a:avLst/>
          </a:prstGeom>
          <a:solidFill>
            <a:srgbClr val="AF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6A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Blether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BBC24EC-9E09-5C46-AE92-DA3286BAF5E3}"/>
              </a:ext>
            </a:extLst>
          </p:cNvPr>
          <p:cNvCxnSpPr/>
          <p:nvPr/>
        </p:nvCxnSpPr>
        <p:spPr>
          <a:xfrm>
            <a:off x="4762500" y="2458844"/>
            <a:ext cx="2133600" cy="0"/>
          </a:xfrm>
          <a:prstGeom prst="straightConnector1">
            <a:avLst/>
          </a:prstGeom>
          <a:ln w="19050">
            <a:solidFill>
              <a:srgbClr val="00AFC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33B8650-CD0F-8448-863F-7C40777AA93C}"/>
              </a:ext>
            </a:extLst>
          </p:cNvPr>
          <p:cNvSpPr txBox="1"/>
          <p:nvPr/>
        </p:nvSpPr>
        <p:spPr>
          <a:xfrm>
            <a:off x="2387600" y="2712484"/>
            <a:ext cx="2146300" cy="400110"/>
          </a:xfrm>
          <a:prstGeom prst="rect">
            <a:avLst/>
          </a:prstGeom>
          <a:solidFill>
            <a:srgbClr val="00AF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8E7CB35-61E4-9D48-88F2-0B003177A9F5}"/>
              </a:ext>
            </a:extLst>
          </p:cNvPr>
          <p:cNvCxnSpPr/>
          <p:nvPr/>
        </p:nvCxnSpPr>
        <p:spPr>
          <a:xfrm>
            <a:off x="4762500" y="2929977"/>
            <a:ext cx="2133600" cy="0"/>
          </a:xfrm>
          <a:prstGeom prst="straightConnector1">
            <a:avLst/>
          </a:prstGeom>
          <a:ln w="19050">
            <a:solidFill>
              <a:srgbClr val="00AFC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4010054-D0FD-E948-B0EA-1B7AD694E004}"/>
              </a:ext>
            </a:extLst>
          </p:cNvPr>
          <p:cNvSpPr txBox="1"/>
          <p:nvPr/>
        </p:nvSpPr>
        <p:spPr>
          <a:xfrm>
            <a:off x="2387600" y="3200298"/>
            <a:ext cx="2146300" cy="400110"/>
          </a:xfrm>
          <a:prstGeom prst="rect">
            <a:avLst/>
          </a:prstGeom>
          <a:solidFill>
            <a:srgbClr val="AF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6A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Crabbit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CFD5980-1C57-DC4A-B187-E57EA375A33B}"/>
              </a:ext>
            </a:extLst>
          </p:cNvPr>
          <p:cNvCxnSpPr/>
          <p:nvPr/>
        </p:nvCxnSpPr>
        <p:spPr>
          <a:xfrm>
            <a:off x="4762500" y="3426510"/>
            <a:ext cx="2133600" cy="0"/>
          </a:xfrm>
          <a:prstGeom prst="straightConnector1">
            <a:avLst/>
          </a:prstGeom>
          <a:ln w="19050">
            <a:solidFill>
              <a:srgbClr val="00AFC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1C9FCA3-6773-284A-B4E5-C557F81C4459}"/>
              </a:ext>
            </a:extLst>
          </p:cNvPr>
          <p:cNvSpPr txBox="1"/>
          <p:nvPr/>
        </p:nvSpPr>
        <p:spPr>
          <a:xfrm>
            <a:off x="2387600" y="3688112"/>
            <a:ext cx="2146300" cy="400110"/>
          </a:xfrm>
          <a:prstGeom prst="rect">
            <a:avLst/>
          </a:prstGeom>
          <a:solidFill>
            <a:srgbClr val="00AF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Eejit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19C5B22-7504-3A4C-99C3-A690DBE14661}"/>
              </a:ext>
            </a:extLst>
          </p:cNvPr>
          <p:cNvCxnSpPr/>
          <p:nvPr/>
        </p:nvCxnSpPr>
        <p:spPr>
          <a:xfrm>
            <a:off x="4762500" y="3910343"/>
            <a:ext cx="2133600" cy="0"/>
          </a:xfrm>
          <a:prstGeom prst="straightConnector1">
            <a:avLst/>
          </a:prstGeom>
          <a:ln w="19050">
            <a:solidFill>
              <a:srgbClr val="00AFC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FDDAEAF-8820-BB44-B211-217648C2332D}"/>
              </a:ext>
            </a:extLst>
          </p:cNvPr>
          <p:cNvSpPr txBox="1"/>
          <p:nvPr/>
        </p:nvSpPr>
        <p:spPr>
          <a:xfrm>
            <a:off x="2387600" y="4175926"/>
            <a:ext cx="2146300" cy="400110"/>
          </a:xfrm>
          <a:prstGeom prst="rect">
            <a:avLst/>
          </a:prstGeom>
          <a:solidFill>
            <a:srgbClr val="AF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rgbClr val="06A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Hallion</a:t>
            </a:r>
            <a:endParaRPr lang="en-GB" sz="2000" b="1" dirty="0">
              <a:solidFill>
                <a:srgbClr val="06A2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93937ED-5144-2E48-9B03-2A3DE0D43518}"/>
              </a:ext>
            </a:extLst>
          </p:cNvPr>
          <p:cNvCxnSpPr/>
          <p:nvPr/>
        </p:nvCxnSpPr>
        <p:spPr>
          <a:xfrm>
            <a:off x="4762500" y="4394176"/>
            <a:ext cx="2133600" cy="0"/>
          </a:xfrm>
          <a:prstGeom prst="straightConnector1">
            <a:avLst/>
          </a:prstGeom>
          <a:ln w="19050">
            <a:solidFill>
              <a:srgbClr val="00AFC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3979064-F243-BE4E-8664-9E9DAE1AD9FB}"/>
              </a:ext>
            </a:extLst>
          </p:cNvPr>
          <p:cNvSpPr txBox="1"/>
          <p:nvPr/>
        </p:nvSpPr>
        <p:spPr>
          <a:xfrm>
            <a:off x="2387600" y="4663740"/>
            <a:ext cx="2146300" cy="400110"/>
          </a:xfrm>
          <a:prstGeom prst="rect">
            <a:avLst/>
          </a:prstGeom>
          <a:solidFill>
            <a:srgbClr val="00AF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Oxter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4385B78-DD01-1B4F-816A-DF6136A26AB9}"/>
              </a:ext>
            </a:extLst>
          </p:cNvPr>
          <p:cNvCxnSpPr/>
          <p:nvPr/>
        </p:nvCxnSpPr>
        <p:spPr>
          <a:xfrm>
            <a:off x="4762500" y="4865309"/>
            <a:ext cx="2133600" cy="0"/>
          </a:xfrm>
          <a:prstGeom prst="straightConnector1">
            <a:avLst/>
          </a:prstGeom>
          <a:ln w="19050">
            <a:solidFill>
              <a:srgbClr val="00AFC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DD89A2C-A4CD-A349-A6DC-D117503FAB62}"/>
              </a:ext>
            </a:extLst>
          </p:cNvPr>
          <p:cNvSpPr txBox="1"/>
          <p:nvPr/>
        </p:nvSpPr>
        <p:spPr>
          <a:xfrm>
            <a:off x="2387600" y="5151554"/>
            <a:ext cx="2146300" cy="400110"/>
          </a:xfrm>
          <a:prstGeom prst="rect">
            <a:avLst/>
          </a:prstGeom>
          <a:solidFill>
            <a:srgbClr val="AF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6A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7C23DAD-5B01-9247-81B6-AA6FFE99214F}"/>
              </a:ext>
            </a:extLst>
          </p:cNvPr>
          <p:cNvCxnSpPr/>
          <p:nvPr/>
        </p:nvCxnSpPr>
        <p:spPr>
          <a:xfrm>
            <a:off x="4762500" y="5374542"/>
            <a:ext cx="2133600" cy="0"/>
          </a:xfrm>
          <a:prstGeom prst="straightConnector1">
            <a:avLst/>
          </a:prstGeom>
          <a:ln w="19050">
            <a:solidFill>
              <a:srgbClr val="00AFC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384AFC1-3895-6A46-89C2-B7F479662361}"/>
              </a:ext>
            </a:extLst>
          </p:cNvPr>
          <p:cNvSpPr txBox="1"/>
          <p:nvPr/>
        </p:nvSpPr>
        <p:spPr>
          <a:xfrm>
            <a:off x="2387600" y="5639368"/>
            <a:ext cx="2146300" cy="400110"/>
          </a:xfrm>
          <a:prstGeom prst="rect">
            <a:avLst/>
          </a:prstGeom>
          <a:solidFill>
            <a:srgbClr val="00AF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Quare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8E1CA7-15C2-7041-8931-C918F09CA618}"/>
              </a:ext>
            </a:extLst>
          </p:cNvPr>
          <p:cNvSpPr txBox="1"/>
          <p:nvPr/>
        </p:nvSpPr>
        <p:spPr>
          <a:xfrm>
            <a:off x="2387600" y="6127185"/>
            <a:ext cx="2146300" cy="400110"/>
          </a:xfrm>
          <a:prstGeom prst="rect">
            <a:avLst/>
          </a:prstGeom>
          <a:solidFill>
            <a:srgbClr val="AF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rgbClr val="06A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Wheest</a:t>
            </a:r>
            <a:endParaRPr lang="en-GB" sz="2000" b="1" dirty="0">
              <a:solidFill>
                <a:srgbClr val="06A2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427FE9-C6E5-0547-A464-48455352E3C2}"/>
              </a:ext>
            </a:extLst>
          </p:cNvPr>
          <p:cNvSpPr txBox="1"/>
          <p:nvPr/>
        </p:nvSpPr>
        <p:spPr>
          <a:xfrm>
            <a:off x="7137400" y="1736856"/>
            <a:ext cx="2146300" cy="400110"/>
          </a:xfrm>
          <a:prstGeom prst="rect">
            <a:avLst/>
          </a:prstGeom>
          <a:solidFill>
            <a:srgbClr val="00AF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74A51B-A4A0-154B-A732-B759F10549D3}"/>
              </a:ext>
            </a:extLst>
          </p:cNvPr>
          <p:cNvSpPr txBox="1"/>
          <p:nvPr/>
        </p:nvSpPr>
        <p:spPr>
          <a:xfrm>
            <a:off x="7137400" y="2224670"/>
            <a:ext cx="2146300" cy="400110"/>
          </a:xfrm>
          <a:prstGeom prst="rect">
            <a:avLst/>
          </a:prstGeom>
          <a:solidFill>
            <a:srgbClr val="AF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6A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Idle chat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1031A99-45D8-6046-908F-4A14E26239E4}"/>
              </a:ext>
            </a:extLst>
          </p:cNvPr>
          <p:cNvSpPr txBox="1"/>
          <p:nvPr/>
        </p:nvSpPr>
        <p:spPr>
          <a:xfrm>
            <a:off x="7137400" y="2712484"/>
            <a:ext cx="2146300" cy="400110"/>
          </a:xfrm>
          <a:prstGeom prst="rect">
            <a:avLst/>
          </a:prstGeom>
          <a:solidFill>
            <a:srgbClr val="00AF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vomit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3CB803-F7DD-164F-BC1C-EAF0928A4CE4}"/>
              </a:ext>
            </a:extLst>
          </p:cNvPr>
          <p:cNvSpPr txBox="1"/>
          <p:nvPr/>
        </p:nvSpPr>
        <p:spPr>
          <a:xfrm>
            <a:off x="7137400" y="3200298"/>
            <a:ext cx="2146300" cy="400110"/>
          </a:xfrm>
          <a:prstGeom prst="rect">
            <a:avLst/>
          </a:prstGeom>
          <a:solidFill>
            <a:srgbClr val="AF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6A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grumpy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B1E467F-E411-B142-8A1A-FA3138C98CCF}"/>
              </a:ext>
            </a:extLst>
          </p:cNvPr>
          <p:cNvSpPr txBox="1"/>
          <p:nvPr/>
        </p:nvSpPr>
        <p:spPr>
          <a:xfrm>
            <a:off x="7137400" y="3688112"/>
            <a:ext cx="2146300" cy="400110"/>
          </a:xfrm>
          <a:prstGeom prst="rect">
            <a:avLst/>
          </a:prstGeom>
          <a:solidFill>
            <a:srgbClr val="00AF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idiot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EE55A9C-93C3-024F-8AF4-3A1E9CD06458}"/>
              </a:ext>
            </a:extLst>
          </p:cNvPr>
          <p:cNvSpPr txBox="1"/>
          <p:nvPr/>
        </p:nvSpPr>
        <p:spPr>
          <a:xfrm>
            <a:off x="7137400" y="4175926"/>
            <a:ext cx="2146300" cy="400110"/>
          </a:xfrm>
          <a:prstGeom prst="rect">
            <a:avLst/>
          </a:prstGeom>
          <a:solidFill>
            <a:srgbClr val="AF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6A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rascal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08B2A42-EE15-CA45-81AE-0A91898A1AC1}"/>
              </a:ext>
            </a:extLst>
          </p:cNvPr>
          <p:cNvSpPr txBox="1"/>
          <p:nvPr/>
        </p:nvSpPr>
        <p:spPr>
          <a:xfrm>
            <a:off x="7137400" y="4663740"/>
            <a:ext cx="2146300" cy="400110"/>
          </a:xfrm>
          <a:prstGeom prst="rect">
            <a:avLst/>
          </a:prstGeom>
          <a:solidFill>
            <a:srgbClr val="00AF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armpit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E2A129-EFCB-6E4F-8366-A82A0E236879}"/>
              </a:ext>
            </a:extLst>
          </p:cNvPr>
          <p:cNvSpPr txBox="1"/>
          <p:nvPr/>
        </p:nvSpPr>
        <p:spPr>
          <a:xfrm>
            <a:off x="7137400" y="5151554"/>
            <a:ext cx="2146300" cy="400110"/>
          </a:xfrm>
          <a:prstGeom prst="rect">
            <a:avLst/>
          </a:prstGeom>
          <a:solidFill>
            <a:srgbClr val="AF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6A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 cream cone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D2CC938-7B74-EB43-AD33-7A72D58BB526}"/>
              </a:ext>
            </a:extLst>
          </p:cNvPr>
          <p:cNvSpPr txBox="1"/>
          <p:nvPr/>
        </p:nvSpPr>
        <p:spPr>
          <a:xfrm>
            <a:off x="7137400" y="5639368"/>
            <a:ext cx="2146300" cy="400110"/>
          </a:xfrm>
          <a:prstGeom prst="rect">
            <a:avLst/>
          </a:prstGeom>
          <a:solidFill>
            <a:srgbClr val="00AF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considerable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1876491-0F4F-D24E-9498-52892338FF36}"/>
              </a:ext>
            </a:extLst>
          </p:cNvPr>
          <p:cNvSpPr txBox="1"/>
          <p:nvPr/>
        </p:nvSpPr>
        <p:spPr>
          <a:xfrm>
            <a:off x="7137400" y="6127185"/>
            <a:ext cx="2146300" cy="400110"/>
          </a:xfrm>
          <a:prstGeom prst="rect">
            <a:avLst/>
          </a:prstGeom>
          <a:solidFill>
            <a:srgbClr val="AFE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6A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quiet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FFB20E2-5F44-CF43-92FF-ABB38B7305F7}"/>
              </a:ext>
            </a:extLst>
          </p:cNvPr>
          <p:cNvCxnSpPr/>
          <p:nvPr/>
        </p:nvCxnSpPr>
        <p:spPr>
          <a:xfrm>
            <a:off x="4762500" y="5845675"/>
            <a:ext cx="2133600" cy="0"/>
          </a:xfrm>
          <a:prstGeom prst="straightConnector1">
            <a:avLst/>
          </a:prstGeom>
          <a:ln w="19050">
            <a:solidFill>
              <a:srgbClr val="00AFC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417E33E-2A0B-1A4E-AE1A-94DA0F35993A}"/>
              </a:ext>
            </a:extLst>
          </p:cNvPr>
          <p:cNvCxnSpPr/>
          <p:nvPr/>
        </p:nvCxnSpPr>
        <p:spPr>
          <a:xfrm>
            <a:off x="4762500" y="6329509"/>
            <a:ext cx="2133600" cy="0"/>
          </a:xfrm>
          <a:prstGeom prst="straightConnector1">
            <a:avLst/>
          </a:prstGeom>
          <a:ln w="19050">
            <a:solidFill>
              <a:srgbClr val="00AFC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89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7D36-01A5-B647-A810-6D5CD96C6D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145" y="1012029"/>
            <a:ext cx="10515600" cy="640134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Can you guess the Ulster-Scots phrases?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70978A-EB9E-0A4B-AE97-76DD53351DF1}"/>
              </a:ext>
            </a:extLst>
          </p:cNvPr>
          <p:cNvGrpSpPr/>
          <p:nvPr/>
        </p:nvGrpSpPr>
        <p:grpSpPr>
          <a:xfrm>
            <a:off x="466476" y="1870172"/>
            <a:ext cx="2345120" cy="1588819"/>
            <a:chOff x="4907387" y="1978631"/>
            <a:chExt cx="2345120" cy="15888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FD5C27-CB1E-5240-B5CE-E48CA53C9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7387" y="1978631"/>
              <a:ext cx="2345120" cy="158881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6D144E-B3FB-9642-99E7-41230C653F12}"/>
                </a:ext>
              </a:extLst>
            </p:cNvPr>
            <p:cNvSpPr txBox="1"/>
            <p:nvPr/>
          </p:nvSpPr>
          <p:spPr>
            <a:xfrm>
              <a:off x="5108397" y="2371750"/>
              <a:ext cx="19431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Whit </a:t>
              </a:r>
              <a:r>
                <a:rPr lang="en-GB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dae</a:t>
              </a: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they </a:t>
              </a:r>
              <a:r>
                <a:rPr lang="en-GB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caa</a:t>
              </a: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ye?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41E2B6-BC03-884E-A72A-2E4C022AEEF2}"/>
              </a:ext>
            </a:extLst>
          </p:cNvPr>
          <p:cNvGrpSpPr/>
          <p:nvPr/>
        </p:nvGrpSpPr>
        <p:grpSpPr>
          <a:xfrm>
            <a:off x="6415685" y="1790020"/>
            <a:ext cx="2345120" cy="1588819"/>
            <a:chOff x="7726787" y="1978631"/>
            <a:chExt cx="2345120" cy="1588819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6C32352-A938-C94B-A913-07C101C35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726787" y="1978631"/>
              <a:ext cx="2345120" cy="1588819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96C630-39B6-5B4D-B930-AC4C8CDC351F}"/>
                </a:ext>
              </a:extLst>
            </p:cNvPr>
            <p:cNvSpPr txBox="1"/>
            <p:nvPr/>
          </p:nvSpPr>
          <p:spPr>
            <a:xfrm>
              <a:off x="7927797" y="2450065"/>
              <a:ext cx="19431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Whaur</a:t>
              </a: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are ye frae?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CB6753-C9F3-3C43-BCF6-50E2EFABC0FE}"/>
              </a:ext>
            </a:extLst>
          </p:cNvPr>
          <p:cNvGrpSpPr/>
          <p:nvPr/>
        </p:nvGrpSpPr>
        <p:grpSpPr>
          <a:xfrm>
            <a:off x="6307878" y="3478211"/>
            <a:ext cx="2452927" cy="1545680"/>
            <a:chOff x="6307878" y="3478211"/>
            <a:chExt cx="2452927" cy="15456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8A91983-E177-DC4B-9CA6-37CDC055F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307878" y="3478211"/>
              <a:ext cx="2452927" cy="154568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CE0C3B7-6AE7-F942-9418-629C01A0C86D}"/>
                </a:ext>
              </a:extLst>
            </p:cNvPr>
            <p:cNvSpPr txBox="1"/>
            <p:nvPr/>
          </p:nvSpPr>
          <p:spPr>
            <a:xfrm>
              <a:off x="6562791" y="4012765"/>
              <a:ext cx="1943100" cy="39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Whit </a:t>
              </a:r>
              <a:r>
                <a:rPr lang="en-GB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aboot</a:t>
              </a: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ye?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F4CB8F-D639-9644-A20C-AB775A7CDFDE}"/>
              </a:ext>
            </a:extLst>
          </p:cNvPr>
          <p:cNvGrpSpPr/>
          <p:nvPr/>
        </p:nvGrpSpPr>
        <p:grpSpPr>
          <a:xfrm>
            <a:off x="3430949" y="2042794"/>
            <a:ext cx="2452927" cy="1545680"/>
            <a:chOff x="5454543" y="3586662"/>
            <a:chExt cx="2452927" cy="1545680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FE5D357-DD46-0E4F-A07E-742581613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4543" y="3586662"/>
              <a:ext cx="2452927" cy="1545680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F8B1B3F-4CEE-4C42-B87C-097079BF1C0D}"/>
                </a:ext>
              </a:extLst>
            </p:cNvPr>
            <p:cNvSpPr txBox="1"/>
            <p:nvPr/>
          </p:nvSpPr>
          <p:spPr>
            <a:xfrm>
              <a:off x="5758398" y="3996005"/>
              <a:ext cx="1943100" cy="726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 up </a:t>
              </a:r>
              <a:r>
                <a:rPr lang="en-GB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tae</a:t>
              </a: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 oxters.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ED1A8A4-FBF7-F94A-9BB9-9A5EB2567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056" y="3706457"/>
            <a:ext cx="2719041" cy="161135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AA4A270F-6ADC-734D-8557-BC9CB54FD66C}"/>
              </a:ext>
            </a:extLst>
          </p:cNvPr>
          <p:cNvSpPr txBox="1"/>
          <p:nvPr/>
        </p:nvSpPr>
        <p:spPr>
          <a:xfrm>
            <a:off x="3574663" y="4090699"/>
            <a:ext cx="1943100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bother.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B02F0B-F73B-6E4A-8881-F8E0AF7DAB10}"/>
              </a:ext>
            </a:extLst>
          </p:cNvPr>
          <p:cNvGrpSpPr/>
          <p:nvPr/>
        </p:nvGrpSpPr>
        <p:grpSpPr>
          <a:xfrm>
            <a:off x="9022068" y="1915131"/>
            <a:ext cx="2796487" cy="2438400"/>
            <a:chOff x="7915211" y="2554436"/>
            <a:chExt cx="2796487" cy="2438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95CB7C7-1097-4348-B3C8-B988B8591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915211" y="2554436"/>
              <a:ext cx="2796487" cy="243840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3A2BEA4-A947-2743-9E9A-120AB9DEF091}"/>
                </a:ext>
              </a:extLst>
            </p:cNvPr>
            <p:cNvSpPr txBox="1"/>
            <p:nvPr/>
          </p:nvSpPr>
          <p:spPr>
            <a:xfrm>
              <a:off x="8437738" y="3258563"/>
              <a:ext cx="1943100" cy="1056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GB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hinnae</a:t>
              </a: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baen</a:t>
              </a: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at </a:t>
              </a:r>
              <a:r>
                <a:rPr lang="en-GB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masel</a:t>
              </a: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this </a:t>
              </a:r>
              <a:r>
                <a:rPr lang="en-GB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fortnicht</a:t>
              </a: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500748-4733-EF4A-B22B-96C5C3FCD692}"/>
              </a:ext>
            </a:extLst>
          </p:cNvPr>
          <p:cNvGrpSpPr/>
          <p:nvPr/>
        </p:nvGrpSpPr>
        <p:grpSpPr>
          <a:xfrm>
            <a:off x="160656" y="3585012"/>
            <a:ext cx="2796487" cy="2438400"/>
            <a:chOff x="4586452" y="4865453"/>
            <a:chExt cx="2796487" cy="2438400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4819949-0BD6-D144-B330-CA78D9B2D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86452" y="4865453"/>
              <a:ext cx="2796487" cy="243840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81B973F-EB59-9544-AEB8-AE7E0B6DD1D8}"/>
                </a:ext>
              </a:extLst>
            </p:cNvPr>
            <p:cNvSpPr txBox="1"/>
            <p:nvPr/>
          </p:nvSpPr>
          <p:spPr>
            <a:xfrm>
              <a:off x="4979056" y="5778928"/>
              <a:ext cx="1943100" cy="726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Thon day </a:t>
              </a:r>
              <a:r>
                <a:rPr lang="en-GB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wid</a:t>
              </a: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founder ye.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2B27830-05E8-7D4F-9F22-412D3B07936B}"/>
              </a:ext>
            </a:extLst>
          </p:cNvPr>
          <p:cNvGrpSpPr/>
          <p:nvPr/>
        </p:nvGrpSpPr>
        <p:grpSpPr>
          <a:xfrm>
            <a:off x="9203962" y="4538183"/>
            <a:ext cx="2432698" cy="1648153"/>
            <a:chOff x="7726787" y="1919297"/>
            <a:chExt cx="2432698" cy="1648153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2A06259D-CA66-444F-8D4E-DE0245AB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726787" y="1919297"/>
              <a:ext cx="2432698" cy="1648153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BA86420-AFB8-5348-87E0-6E93F5F12EE2}"/>
                </a:ext>
              </a:extLst>
            </p:cNvPr>
            <p:cNvSpPr txBox="1"/>
            <p:nvPr/>
          </p:nvSpPr>
          <p:spPr>
            <a:xfrm>
              <a:off x="7995560" y="2265209"/>
              <a:ext cx="194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It’ll be </a:t>
              </a:r>
              <a:r>
                <a:rPr lang="en-GB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teemin</a:t>
              </a: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that </a:t>
              </a:r>
              <a:r>
                <a:rPr lang="en-GB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nicht</a:t>
              </a: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doot</a:t>
              </a: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9E7B87A-8DAB-BD4D-907F-836120D51E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2676" y="5063620"/>
            <a:ext cx="3079359" cy="1577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71F750C2-4405-5648-B49B-39FF4A7A77F0}"/>
              </a:ext>
            </a:extLst>
          </p:cNvPr>
          <p:cNvSpPr txBox="1"/>
          <p:nvPr/>
        </p:nvSpPr>
        <p:spPr>
          <a:xfrm>
            <a:off x="6256426" y="5630099"/>
            <a:ext cx="1943100" cy="726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Thon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lad’s a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drooth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55E9E03-8D95-B245-BA28-5BAEABA37AD9}"/>
              </a:ext>
            </a:extLst>
          </p:cNvPr>
          <p:cNvGrpSpPr/>
          <p:nvPr/>
        </p:nvGrpSpPr>
        <p:grpSpPr>
          <a:xfrm>
            <a:off x="3064836" y="5062376"/>
            <a:ext cx="2452927" cy="1545680"/>
            <a:chOff x="8845443" y="3586662"/>
            <a:chExt cx="2452927" cy="1545680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6EAAC2D-BAFC-4F42-B5A9-747FF8622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45443" y="3586662"/>
              <a:ext cx="2452927" cy="1545680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36FE04D-779D-4E43-AEF5-577434ACD19E}"/>
                </a:ext>
              </a:extLst>
            </p:cNvPr>
            <p:cNvSpPr txBox="1"/>
            <p:nvPr/>
          </p:nvSpPr>
          <p:spPr>
            <a:xfrm>
              <a:off x="9091576" y="3992109"/>
              <a:ext cx="1943100" cy="726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 </a:t>
              </a:r>
              <a:r>
                <a:rPr lang="en-GB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dinnae</a:t>
              </a: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luk</a:t>
              </a: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at </a:t>
              </a:r>
              <a:r>
                <a:rPr lang="en-GB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yersel</a:t>
              </a: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846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14650D-EFA7-8B4A-88A6-B13B18573121}"/>
              </a:ext>
            </a:extLst>
          </p:cNvPr>
          <p:cNvSpPr txBox="1">
            <a:spLocks/>
          </p:cNvSpPr>
          <p:nvPr/>
        </p:nvSpPr>
        <p:spPr>
          <a:xfrm>
            <a:off x="348145" y="1012029"/>
            <a:ext cx="10515600" cy="6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Words that originate from the Irish language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197BEDD-3678-5D42-9A20-1DE7FDF3E34A}"/>
              </a:ext>
            </a:extLst>
          </p:cNvPr>
          <p:cNvSpPr/>
          <p:nvPr/>
        </p:nvSpPr>
        <p:spPr>
          <a:xfrm>
            <a:off x="1110145" y="2006600"/>
            <a:ext cx="9900755" cy="762000"/>
          </a:xfrm>
          <a:prstGeom prst="roundRect">
            <a:avLst/>
          </a:prstGeom>
          <a:solidFill>
            <a:srgbClr val="AFE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Clocc</a:t>
            </a:r>
            <a:r>
              <a:rPr lang="en-GB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meaning bell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13DD298-4F91-9542-983C-E84AD55950EE}"/>
              </a:ext>
            </a:extLst>
          </p:cNvPr>
          <p:cNvSpPr/>
          <p:nvPr/>
        </p:nvSpPr>
        <p:spPr>
          <a:xfrm>
            <a:off x="1110145" y="3073400"/>
            <a:ext cx="9900755" cy="762000"/>
          </a:xfrm>
          <a:prstGeom prst="roundRect">
            <a:avLst/>
          </a:prstGeom>
          <a:solidFill>
            <a:srgbClr val="AFE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Brogue: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 </a:t>
            </a:r>
            <a:r>
              <a:rPr lang="en-GB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bróg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meaning shoe;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BC39B9F-4E4D-EC45-A045-B6A60C9EFB23}"/>
              </a:ext>
            </a:extLst>
          </p:cNvPr>
          <p:cNvSpPr/>
          <p:nvPr/>
        </p:nvSpPr>
        <p:spPr>
          <a:xfrm>
            <a:off x="1110145" y="4140200"/>
            <a:ext cx="9900755" cy="762000"/>
          </a:xfrm>
          <a:prstGeom prst="roundRect">
            <a:avLst/>
          </a:prstGeom>
          <a:solidFill>
            <a:srgbClr val="AFE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Galore: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 </a:t>
            </a:r>
            <a:r>
              <a:rPr lang="en-GB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GB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leor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meaning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plenty or a lot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BEE1106-8A3C-A649-91E4-34FCD2C413AD}"/>
              </a:ext>
            </a:extLst>
          </p:cNvPr>
          <p:cNvSpPr/>
          <p:nvPr/>
        </p:nvSpPr>
        <p:spPr>
          <a:xfrm>
            <a:off x="1110145" y="5207000"/>
            <a:ext cx="9900755" cy="762000"/>
          </a:xfrm>
          <a:prstGeom prst="roundRect">
            <a:avLst/>
          </a:prstGeom>
          <a:solidFill>
            <a:srgbClr val="AFE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Lough: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 </a:t>
            </a:r>
            <a:r>
              <a:rPr lang="en-GB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loch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 a lake or arm of the sea</a:t>
            </a:r>
          </a:p>
        </p:txBody>
      </p:sp>
    </p:spTree>
    <p:extLst>
      <p:ext uri="{BB962C8B-B14F-4D97-AF65-F5344CB8AC3E}">
        <p14:creationId xmlns:p14="http://schemas.microsoft.com/office/powerpoint/2010/main" val="174599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24E8FB9-C525-B744-8985-BA36E2DDE3CD}"/>
              </a:ext>
            </a:extLst>
          </p:cNvPr>
          <p:cNvSpPr txBox="1">
            <a:spLocks/>
          </p:cNvSpPr>
          <p:nvPr/>
        </p:nvSpPr>
        <p:spPr>
          <a:xfrm>
            <a:off x="348145" y="1012029"/>
            <a:ext cx="4338155" cy="6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origin of names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5981D5-E1FE-4E4E-ACD8-BB59037F433D}"/>
              </a:ext>
            </a:extLst>
          </p:cNvPr>
          <p:cNvSpPr txBox="1">
            <a:spLocks/>
          </p:cNvSpPr>
          <p:nvPr/>
        </p:nvSpPr>
        <p:spPr>
          <a:xfrm>
            <a:off x="348145" y="1652162"/>
            <a:ext cx="3563455" cy="130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06A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Irish Mac </a:t>
            </a:r>
            <a:r>
              <a:rPr lang="en-GB" sz="2400" b="1" dirty="0" err="1">
                <a:solidFill>
                  <a:srgbClr val="06A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Gabhann</a:t>
            </a:r>
            <a:r>
              <a:rPr lang="en-GB" sz="2400" b="1" dirty="0">
                <a:solidFill>
                  <a:srgbClr val="06A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means son of the smith</a:t>
            </a:r>
            <a:r>
              <a:rPr lang="en-GB" sz="2400" dirty="0">
                <a:solidFill>
                  <a:srgbClr val="06A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49FD2A-D4F0-E647-B9BA-D39114C814A6}"/>
              </a:ext>
            </a:extLst>
          </p:cNvPr>
          <p:cNvSpPr txBox="1">
            <a:spLocks/>
          </p:cNvSpPr>
          <p:nvPr/>
        </p:nvSpPr>
        <p:spPr>
          <a:xfrm>
            <a:off x="5186845" y="1012029"/>
            <a:ext cx="10515600" cy="6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origin of your name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BC3CCE-600E-E54B-98E7-46A24AD90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889914"/>
              </p:ext>
            </p:extLst>
          </p:nvPr>
        </p:nvGraphicFramePr>
        <p:xfrm>
          <a:off x="5321300" y="1761066"/>
          <a:ext cx="6286500" cy="45889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143250">
                  <a:extLst>
                    <a:ext uri="{9D8B030D-6E8A-4147-A177-3AD203B41FA5}">
                      <a16:colId xmlns:a16="http://schemas.microsoft.com/office/drawing/2014/main" val="22602787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3431801283"/>
                    </a:ext>
                  </a:extLst>
                </a:gridCol>
              </a:tblGrid>
              <a:tr h="1203606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6A2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name: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6A2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Surname: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748796"/>
                  </a:ext>
                </a:extLst>
              </a:tr>
              <a:tr h="3385328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6A2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Origin: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6A2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Origin: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928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52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36D8CB8-E02F-2E46-92DD-3C0D7D7E0A70}"/>
              </a:ext>
            </a:extLst>
          </p:cNvPr>
          <p:cNvGrpSpPr/>
          <p:nvPr/>
        </p:nvGrpSpPr>
        <p:grpSpPr>
          <a:xfrm>
            <a:off x="2982456" y="2863510"/>
            <a:ext cx="2872502" cy="1588819"/>
            <a:chOff x="6263746" y="1795000"/>
            <a:chExt cx="2872502" cy="1588819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6C32352-A938-C94B-A913-07C101C35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263746" y="1795000"/>
              <a:ext cx="2788277" cy="1588819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96C630-39B6-5B4D-B930-AC4C8CDC351F}"/>
                </a:ext>
              </a:extLst>
            </p:cNvPr>
            <p:cNvSpPr txBox="1"/>
            <p:nvPr/>
          </p:nvSpPr>
          <p:spPr>
            <a:xfrm>
              <a:off x="6825961" y="2033830"/>
              <a:ext cx="23102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boggin</a:t>
              </a:r>
              <a:endPara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Those clothes </a:t>
              </a:r>
            </a:p>
            <a:p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 </a:t>
              </a:r>
              <a:r>
                <a:rPr lang="en-GB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boggin</a:t>
              </a:r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F4CB8F-D639-9644-A20C-AB775A7CDFDE}"/>
              </a:ext>
            </a:extLst>
          </p:cNvPr>
          <p:cNvGrpSpPr/>
          <p:nvPr/>
        </p:nvGrpSpPr>
        <p:grpSpPr>
          <a:xfrm>
            <a:off x="513879" y="1972081"/>
            <a:ext cx="2403091" cy="1678045"/>
            <a:chOff x="5322929" y="3454297"/>
            <a:chExt cx="2584541" cy="1678045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FE5D357-DD46-0E4F-A07E-742581613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22929" y="3454297"/>
              <a:ext cx="2584541" cy="1678045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F8B1B3F-4CEE-4C42-B87C-097079BF1C0D}"/>
                </a:ext>
              </a:extLst>
            </p:cNvPr>
            <p:cNvSpPr txBox="1"/>
            <p:nvPr/>
          </p:nvSpPr>
          <p:spPr>
            <a:xfrm>
              <a:off x="5840475" y="3702231"/>
              <a:ext cx="1943100" cy="1065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GB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Aye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Aye, that’s dead on</a:t>
              </a:r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5BC25AF-E0FC-EF41-92AD-86E86AFCDDB2}"/>
              </a:ext>
            </a:extLst>
          </p:cNvPr>
          <p:cNvGrpSpPr/>
          <p:nvPr/>
        </p:nvGrpSpPr>
        <p:grpSpPr>
          <a:xfrm>
            <a:off x="5744294" y="2022017"/>
            <a:ext cx="2719041" cy="1611358"/>
            <a:chOff x="3460480" y="1746533"/>
            <a:chExt cx="2719041" cy="16113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D1A8A4-FBF7-F94A-9BB9-9A5EB2567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0480" y="1746533"/>
              <a:ext cx="2719041" cy="1611358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A4A270F-6ADC-734D-8557-BC9CB54FD66C}"/>
                </a:ext>
              </a:extLst>
            </p:cNvPr>
            <p:cNvSpPr txBox="1"/>
            <p:nvPr/>
          </p:nvSpPr>
          <p:spPr>
            <a:xfrm>
              <a:off x="3823087" y="2004799"/>
              <a:ext cx="1943100" cy="72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craic was mighty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276D8CCD-C771-8D4D-A285-A57F3A4E41A8}"/>
              </a:ext>
            </a:extLst>
          </p:cNvPr>
          <p:cNvSpPr txBox="1">
            <a:spLocks/>
          </p:cNvSpPr>
          <p:nvPr/>
        </p:nvSpPr>
        <p:spPr>
          <a:xfrm>
            <a:off x="348145" y="1012029"/>
            <a:ext cx="4338155" cy="6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Local lingo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898F195-28B1-A745-BC8F-87B2C6A1C884}"/>
              </a:ext>
            </a:extLst>
          </p:cNvPr>
          <p:cNvSpPr txBox="1">
            <a:spLocks/>
          </p:cNvSpPr>
          <p:nvPr/>
        </p:nvSpPr>
        <p:spPr>
          <a:xfrm>
            <a:off x="2621445" y="1012029"/>
            <a:ext cx="7475055" cy="6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6A2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guess the phrases?</a:t>
            </a:r>
            <a:endParaRPr lang="en-US" sz="2800" b="1" dirty="0">
              <a:solidFill>
                <a:srgbClr val="06A2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3CCFE91-731C-D240-9DD6-53752E06BDF6}"/>
              </a:ext>
            </a:extLst>
          </p:cNvPr>
          <p:cNvGrpSpPr/>
          <p:nvPr/>
        </p:nvGrpSpPr>
        <p:grpSpPr>
          <a:xfrm>
            <a:off x="8130339" y="4881218"/>
            <a:ext cx="2432698" cy="1648153"/>
            <a:chOff x="7726787" y="1919297"/>
            <a:chExt cx="2432698" cy="164815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CE4A5D5-C6AD-3648-9EB4-8A13A9279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726787" y="1919297"/>
              <a:ext cx="2432698" cy="1648153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422C0B9-F671-FC4E-9665-765E767D2995}"/>
                </a:ext>
              </a:extLst>
            </p:cNvPr>
            <p:cNvSpPr txBox="1"/>
            <p:nvPr/>
          </p:nvSpPr>
          <p:spPr>
            <a:xfrm>
              <a:off x="8020960" y="2303309"/>
              <a:ext cx="1943100" cy="726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Bout ye?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bout ye?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F76CE9-2C3B-7B4F-A9B1-597A850EB01B}"/>
              </a:ext>
            </a:extLst>
          </p:cNvPr>
          <p:cNvGrpSpPr/>
          <p:nvPr/>
        </p:nvGrpSpPr>
        <p:grpSpPr>
          <a:xfrm>
            <a:off x="5194249" y="4263433"/>
            <a:ext cx="2646376" cy="1940470"/>
            <a:chOff x="4655033" y="4283250"/>
            <a:chExt cx="2646376" cy="194047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719DFC8-4F45-2247-BA3C-C416742C6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5033" y="4283250"/>
              <a:ext cx="2646376" cy="194047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B19C59-1C48-BF4F-85FF-C92F7EB03CCE}"/>
                </a:ext>
              </a:extLst>
            </p:cNvPr>
            <p:cNvSpPr txBox="1"/>
            <p:nvPr/>
          </p:nvSpPr>
          <p:spPr>
            <a:xfrm>
              <a:off x="5246662" y="4626525"/>
              <a:ext cx="18066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Yer</a:t>
              </a: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</a:t>
              </a:r>
            </a:p>
            <a:p>
              <a:r>
                <a:rPr lang="en-GB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yer</a:t>
              </a: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 down the road was telling me</a:t>
              </a: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6D1E2BA4-8AF8-554A-8640-2691C4AB2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369" y="4567727"/>
            <a:ext cx="3079359" cy="204927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081B973F-EB59-9544-AEB8-AE7E0B6DD1D8}"/>
              </a:ext>
            </a:extLst>
          </p:cNvPr>
          <p:cNvSpPr txBox="1"/>
          <p:nvPr/>
        </p:nvSpPr>
        <p:spPr>
          <a:xfrm>
            <a:off x="1059386" y="5233668"/>
            <a:ext cx="3001515" cy="132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Foundered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you’ll get a 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foundering out there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EBF101C-54D9-EA45-9FFF-CC70F63AD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05667" y="2566306"/>
            <a:ext cx="2981666" cy="218632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C707D89-CC5F-4F46-B83F-5FAC2D843365}"/>
              </a:ext>
            </a:extLst>
          </p:cNvPr>
          <p:cNvSpPr txBox="1"/>
          <p:nvPr/>
        </p:nvSpPr>
        <p:spPr>
          <a:xfrm>
            <a:off x="9009221" y="2870410"/>
            <a:ext cx="2271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wee lad down the street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wee bag of sweets there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EBFF94-9F90-BF43-81F8-B91CE9CA2C76}"/>
              </a:ext>
            </a:extLst>
          </p:cNvPr>
          <p:cNvSpPr txBox="1"/>
          <p:nvPr/>
        </p:nvSpPr>
        <p:spPr>
          <a:xfrm>
            <a:off x="10972800" y="6358925"/>
            <a:ext cx="833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CCEA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664746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4286</TotalTime>
  <Words>253</Words>
  <Application>Microsoft Macintosh PowerPoint</Application>
  <PresentationFormat>Widescreen</PresentationFormat>
  <Paragraphs>68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Custom Design</vt:lpstr>
      <vt:lpstr>PowerPoint Presentation</vt:lpstr>
      <vt:lpstr>Common words used in Ulster-Scots </vt:lpstr>
      <vt:lpstr>Can you guess the Ulster-Scots phrases?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Whole World in  ‘Our wee country’</dc:title>
  <dc:creator>Julie Gray</dc:creator>
  <cp:lastModifiedBy>Christine McVeigh</cp:lastModifiedBy>
  <cp:revision>123</cp:revision>
  <dcterms:created xsi:type="dcterms:W3CDTF">2021-03-31T11:19:15Z</dcterms:created>
  <dcterms:modified xsi:type="dcterms:W3CDTF">2021-05-21T14:08:46Z</dcterms:modified>
</cp:coreProperties>
</file>