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71" r:id="rId3"/>
    <p:sldId id="257" r:id="rId4"/>
    <p:sldId id="277" r:id="rId5"/>
    <p:sldId id="278" r:id="rId6"/>
    <p:sldId id="279" r:id="rId7"/>
    <p:sldId id="280" r:id="rId8"/>
    <p:sldId id="281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Gray" initials="JG" lastIdx="1" clrIdx="0">
    <p:extLst>
      <p:ext uri="{19B8F6BF-5375-455C-9EA6-DF929625EA0E}">
        <p15:presenceInfo xmlns:p15="http://schemas.microsoft.com/office/powerpoint/2012/main" userId="S::jgray@ccea.org.uk::caac0590-b3be-45de-8484-2fd9ab564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7A9"/>
    <a:srgbClr val="B9C3E1"/>
    <a:srgbClr val="B9B3E1"/>
    <a:srgbClr val="06A2B6"/>
    <a:srgbClr val="AFE0EB"/>
    <a:srgbClr val="00AFC5"/>
    <a:srgbClr val="C4F9FF"/>
    <a:srgbClr val="EBFFFF"/>
    <a:srgbClr val="5AC3E1"/>
    <a:srgbClr val="FFF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0812"/>
  </p:normalViewPr>
  <p:slideViewPr>
    <p:cSldViewPr snapToGrid="0" snapToObjects="1">
      <p:cViewPr varScale="1">
        <p:scale>
          <a:sx n="109" d="100"/>
          <a:sy n="109" d="100"/>
        </p:scale>
        <p:origin x="216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E64B2-2F21-A746-81AE-DC245E33F84A}" type="datetimeFigureOut">
              <a:rPr lang="en-US" smtClean="0"/>
              <a:t>5/21/21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B32E3-4878-0A48-B170-D9C91CBAF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1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5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0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11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5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1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EB32E3-4878-0A48-B170-D9C91CBAF7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2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D4758-1D26-CC4C-87CE-A8AEA9685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38CE7-E58F-1D4E-88B9-B85384C81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DD895-8AE1-1641-B092-FA034D26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2C7B5-4B66-3E47-9733-A89033CE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C6AC1-0E75-B848-A076-F8F33438E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8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C97A5-0FCD-334C-90CB-5DCD9575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4ED9E-F905-934C-9262-B7A751359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093E7-3B5A-7C4B-974F-6F64E3D11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78099-E1B6-FC43-979F-61C2E4A13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A42C1-43BD-9E49-8BB4-BCFC582B3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94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CE3AC-59CC-A746-A7B5-55210EAE5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F63C4-44AD-6E4A-ACD5-083BCF253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46979-4842-294E-ADF9-3425A744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7E2D9-F34D-BE49-82C8-9B410E77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7A3A7-52B9-AE4E-8AA0-1D34D13E4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0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2F9D-A120-E840-A33C-A40471D5C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BA86E-C8CB-9A47-866A-90E45E860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1C18-FC77-7B46-ABF4-648836940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1C652-8EAA-A344-B7CE-2A0AFCBB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B525C-45AD-294B-AD35-AE31D1451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2E52-1A03-5448-930E-DA0E2F6AE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F482D-E478-5745-ACA5-58164B0C2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43502-DBA4-9F4A-8EE6-533B3096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98DA1-E1BB-5D40-B462-EDFB6262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84D-DBA3-384A-90A3-1F73AFD5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50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BDC1C-8C1E-2A47-9051-A69DFECA0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1989A-CAE7-AF42-B04B-1B02C960C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4D7E9-42EE-B547-B274-E2BDCE65A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FFDD1-75B2-DD4B-B1CC-374CF6C4F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A002-5CAD-E544-A409-17E07280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008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E398D-C73C-7C4A-AD93-23A817673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C6AC-A5C3-6D4A-B1DB-5021417A7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ADA4C-AD67-C148-B9B9-F5B1F01F6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A392E-CCEC-5B45-A5C0-011CE83A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6946A-A199-D044-9C71-127759CC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B7A4D-FE65-364F-AC1D-052F266A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61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2CDDB-3CC7-CC4B-8030-D08399110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BC58E-3E3E-8746-AF84-57B7A6EC7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78BC6-2069-FB49-9FC2-04BE2292F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13390-56C5-7D43-AD31-9893F2A2C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B689C8-6E93-4941-A725-DFB733557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E1BF1-779E-AB4B-832C-C59F53123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0D8CB6-7FE3-8544-8E24-DA05152D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67E6E-4719-F849-A739-6AC7E758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9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DCBA8-FBEE-0C4E-8F2D-EAB8E710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64F022-0F19-4A46-9D65-07FD5C53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5814D-8D8C-1F43-8837-0D0F02B97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288F8E-74BC-9A40-9ECE-41084D34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6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893896-4EC2-9C47-A09B-302D596E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CC4C4-4EFB-E746-9D33-69A8D917B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32480-19FD-7C42-BDB5-0EA70B42D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74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EB59-EEF8-C84E-92BA-23F66C960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52C7D-9DD1-F04A-89C3-8915219F2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BC9A1-5DCC-AB4F-9E0F-7A48BCB39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F139BC-7606-5245-AB92-94E47A2F1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3BC9F4-2CC6-CD4D-8C0D-0625F942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21CAB-7F04-2F4D-913B-CC924C6C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11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224BE-D656-9042-914B-808E1B149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A66ED-47F4-3642-B36C-50E02E329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DA4C5-DB6D-A14F-A95A-060CC25FD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C1105-973E-4146-A04F-62A8AABF1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94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6046-1E2D-0846-B439-7A6EFC75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7265A8-3844-B549-8193-13AD7B1AB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27E3E-BCBD-C84F-9E08-BA39103D3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52734-278A-0C48-849C-BE0E089F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57FDB-A152-BD48-8068-CD5B0BCC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684E3-6F96-F548-8CB5-A4113C729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284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1190-5099-B44F-801A-381D927B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222B2-3368-B74B-AAC4-C88C1AA2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09DD7-5DD1-F34F-B16D-65D22726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C2681-DB49-674D-8002-0ECF596D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49108D-0DFB-0C43-8501-09012541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843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25AC82-74D0-2D44-BCD5-D4367E98FD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8EF81-9E78-1A4C-BA5F-F53815AE2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1983-F475-4947-BFB3-4A6261B16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73D03-5578-1C41-BEA3-8C45579A9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F25CE-F961-CA4E-9F2B-22B84F8F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4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9D3-E452-4E44-AC87-C682DBE2F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15D3F-07FB-074F-872D-0F0F7BF1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5BF5-9156-104F-AD8C-D4EF4BA8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6C7E8-179C-FA40-8F7B-934F6D582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20D5E-8BC5-1349-82B1-D4BDBA06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1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B23F0-E6BD-974B-B982-6563978E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B16E3-652E-8348-A870-7D9A23400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B8441-F289-4D49-8852-DE9B75DC2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CE136-3D05-2E45-A214-F4EC999A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C94A6-F859-6B41-970A-CBF04F30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B8A7A-567E-484F-900B-138A0FAF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3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F0240-16CC-8943-A56C-73B806FC0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AB1AB-3A71-4B48-A28D-0F223A780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3366E-33E3-CC44-A35F-3A59775AE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24FC8-C5B6-AE4E-9E70-2F5D814FE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E3D142-EA4D-5A42-B580-CF7971D95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AF7430-8638-354D-B827-DD97E7DE9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97D114-F92C-A641-A632-EE656BB2F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C6794-772B-AF40-806C-2D18BA6B2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6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C1801-5419-3D42-926D-89D624C4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F8B6B-62FF-5B4F-953A-8CEECB60C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AA407-94DD-3644-8087-AC761A03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7D478-FB87-B640-A7BD-E9B6FB950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3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4284A-66F4-9647-8659-1BACEACAD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3A145-F25D-C54F-A00A-79A41E95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7A372-D777-A249-905F-61737D11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8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AAAF0-E157-8840-8050-1ED3D9B1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B5BF5-5BF2-544C-9DBB-6FD999EE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13E97-22DF-9A40-A267-27A46C51A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D0485-A9CC-6047-9F0D-A950A3F1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40446-B78B-1849-B84D-7D598032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E7A64-9510-1E4B-85DE-DC5EFC23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9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2142-6E5B-5045-959B-C6D8D921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81B695-D4FC-9A46-944E-0DDC0102A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412E2-2F73-2D42-AA99-60683EBE1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747B5-9C2D-9F49-A360-5E964BF0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E770B-EB13-CE4B-ABA3-B295EED9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6D9EF-194A-D342-B1F0-9D8FF632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07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1C3265-6D2D-A643-938C-08133D70598E}"/>
              </a:ext>
            </a:extLst>
          </p:cNvPr>
          <p:cNvSpPr/>
          <p:nvPr userDrawn="1"/>
        </p:nvSpPr>
        <p:spPr>
          <a:xfrm>
            <a:off x="0" y="0"/>
            <a:ext cx="12192000" cy="788636"/>
          </a:xfrm>
          <a:prstGeom prst="rect">
            <a:avLst/>
          </a:prstGeom>
          <a:solidFill>
            <a:srgbClr val="707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9944A5-3EB4-EC46-9BAE-D4B43CA7BCC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9100" y="0"/>
            <a:ext cx="3098800" cy="7747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76EFE6-CE10-0047-BA00-DADFA69E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238E6-57DB-3E40-A4CB-42630D3F7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F7B88-A278-1546-8BEA-E009A91EE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2C4F-E422-1045-A653-A0FF30B4033C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5A306-5BB3-1E4F-8F2A-8E472621A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6396A-5DCA-0943-AAF0-9378216E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D6B6-A2D7-4A4A-AF6F-21F564D6D0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5171A-838A-B24D-8A0F-DD5CD84D9B47}"/>
              </a:ext>
            </a:extLst>
          </p:cNvPr>
          <p:cNvSpPr txBox="1"/>
          <p:nvPr userDrawn="1"/>
        </p:nvSpPr>
        <p:spPr>
          <a:xfrm>
            <a:off x="374400" y="250257"/>
            <a:ext cx="1578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67D44C-7FFC-8045-910F-621FE1471D8A}"/>
              </a:ext>
            </a:extLst>
          </p:cNvPr>
          <p:cNvSpPr txBox="1"/>
          <p:nvPr userDrawn="1"/>
        </p:nvSpPr>
        <p:spPr>
          <a:xfrm>
            <a:off x="1997643" y="250257"/>
            <a:ext cx="9754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100 ⎼ A Rich Tapestry of Work and Creativity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6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14220-CE1F-D945-8EB1-CFFB57CB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70CAB-6BCC-CE4F-B7F4-4628A50C0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038C1-AAF7-FD4D-952E-38FA1CE7F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6F239-2290-FD45-8DD2-4C1FAEF25D4F}" type="datetimeFigureOut">
              <a:rPr lang="en-GB" smtClean="0"/>
              <a:t>21/05/2021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16497-A528-2C4F-8C3A-6ABD58D90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2E42-1575-C242-AFA8-CA287C68F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5D524-97BD-BC41-B060-D414F9731D7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D25D6-BE77-5D43-8D30-E3E48EB8996B}"/>
              </a:ext>
            </a:extLst>
          </p:cNvPr>
          <p:cNvSpPr/>
          <p:nvPr userDrawn="1"/>
        </p:nvSpPr>
        <p:spPr>
          <a:xfrm>
            <a:off x="0" y="0"/>
            <a:ext cx="12192000" cy="5842000"/>
          </a:xfrm>
          <a:prstGeom prst="rect">
            <a:avLst/>
          </a:prstGeom>
          <a:solidFill>
            <a:srgbClr val="707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89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5782F03-E6C7-174C-8560-15A1ED5DC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8" y="2265722"/>
            <a:ext cx="5777971" cy="34142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91CF3C-8F4E-324A-BD03-D78507241463}"/>
              </a:ext>
            </a:extLst>
          </p:cNvPr>
          <p:cNvSpPr txBox="1"/>
          <p:nvPr/>
        </p:nvSpPr>
        <p:spPr>
          <a:xfrm>
            <a:off x="770021" y="450947"/>
            <a:ext cx="716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Stage 2: Learning about Northern Ireland, 1921–2021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20E7B-690C-E145-BED8-C2468ECFB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3903" y="539540"/>
            <a:ext cx="1488173" cy="75387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13CA47-4DBB-6C47-BF1E-D1B499ACB1CE}"/>
              </a:ext>
            </a:extLst>
          </p:cNvPr>
          <p:cNvCxnSpPr>
            <a:cxnSpLocks/>
          </p:cNvCxnSpPr>
          <p:nvPr/>
        </p:nvCxnSpPr>
        <p:spPr>
          <a:xfrm>
            <a:off x="846610" y="847549"/>
            <a:ext cx="5874701" cy="0"/>
          </a:xfrm>
          <a:prstGeom prst="line">
            <a:avLst/>
          </a:prstGeom>
          <a:ln w="12700">
            <a:solidFill>
              <a:srgbClr val="B9B3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84A5EBB-30E1-9142-A96B-249F10894341}"/>
              </a:ext>
            </a:extLst>
          </p:cNvPr>
          <p:cNvSpPr txBox="1"/>
          <p:nvPr/>
        </p:nvSpPr>
        <p:spPr>
          <a:xfrm>
            <a:off x="770020" y="6092091"/>
            <a:ext cx="11421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7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5: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707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Ireland 100 ⎼ A Rich Tapestry of Work and Creativity</a:t>
            </a:r>
          </a:p>
        </p:txBody>
      </p:sp>
    </p:spTree>
    <p:extLst>
      <p:ext uri="{BB962C8B-B14F-4D97-AF65-F5344CB8AC3E}">
        <p14:creationId xmlns:p14="http://schemas.microsoft.com/office/powerpoint/2010/main" val="271247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6.png">
            <a:extLst>
              <a:ext uri="{FF2B5EF4-FFF2-40B4-BE49-F238E27FC236}">
                <a16:creationId xmlns:a16="http://schemas.microsoft.com/office/drawing/2014/main" id="{926F88D5-8B48-9341-A363-11614E507C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62911" y="1252630"/>
            <a:ext cx="6466178" cy="4956441"/>
          </a:xfrm>
          <a:prstGeom prst="rect">
            <a:avLst/>
          </a:prstGeom>
          <a:ln w="95250">
            <a:solidFill>
              <a:schemeClr val="bg1">
                <a:lumMod val="85000"/>
              </a:schemeClr>
            </a:solidFill>
          </a:ln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280A6031-ED43-914C-852D-93B906026A1C}"/>
              </a:ext>
            </a:extLst>
          </p:cNvPr>
          <p:cNvSpPr txBox="1"/>
          <p:nvPr/>
        </p:nvSpPr>
        <p:spPr>
          <a:xfrm rot="16200000">
            <a:off x="8981769" y="5633884"/>
            <a:ext cx="1194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Dr JL Rollins </a:t>
            </a:r>
          </a:p>
        </p:txBody>
      </p:sp>
    </p:spTree>
    <p:extLst>
      <p:ext uri="{BB962C8B-B14F-4D97-AF65-F5344CB8AC3E}">
        <p14:creationId xmlns:p14="http://schemas.microsoft.com/office/powerpoint/2010/main" val="118389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7D36-01A5-B647-A810-6D5CD96C6D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145" y="1012029"/>
            <a:ext cx="10515600" cy="64013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Northern Ireland occupations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1F08F-3BD0-9440-B339-123E81391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739377" y="732189"/>
            <a:ext cx="5018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6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7D36-01A5-B647-A810-6D5CD96C6D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145" y="1012029"/>
            <a:ext cx="10515600" cy="64013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Northern Ireland’s changing occupations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69175C-7A1A-A747-944F-06CCCC6436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373334"/>
              </p:ext>
            </p:extLst>
          </p:nvPr>
        </p:nvGraphicFramePr>
        <p:xfrm>
          <a:off x="377641" y="2002773"/>
          <a:ext cx="8128000" cy="408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7893716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06761401"/>
                    </a:ext>
                  </a:extLst>
                </a:gridCol>
              </a:tblGrid>
              <a:tr h="592943">
                <a:tc>
                  <a:txBody>
                    <a:bodyPr/>
                    <a:lstStyle/>
                    <a:p>
                      <a:pPr marL="108000"/>
                      <a:r>
                        <a:rPr lang="en-GB" spc="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JOBS FROM 100 YEARS AGO</a:t>
                      </a:r>
                    </a:p>
                  </a:txBody>
                  <a:tcPr anchor="ctr">
                    <a:solidFill>
                      <a:srgbClr val="7077A9"/>
                    </a:solidFill>
                  </a:tcPr>
                </a:tc>
                <a:tc>
                  <a:txBody>
                    <a:bodyPr/>
                    <a:lstStyle/>
                    <a:p>
                      <a:pPr marL="108000"/>
                      <a:r>
                        <a:rPr lang="en-GB" spc="1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JOBS FROM TODAY</a:t>
                      </a:r>
                    </a:p>
                  </a:txBody>
                  <a:tcPr anchor="ctr">
                    <a:solidFill>
                      <a:srgbClr val="7077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969308"/>
                  </a:ext>
                </a:extLst>
              </a:tr>
              <a:tr h="873706">
                <a:tc>
                  <a:txBody>
                    <a:bodyPr/>
                    <a:lstStyle/>
                    <a:p>
                      <a:pPr marL="108000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21866"/>
                  </a:ext>
                </a:extLst>
              </a:tr>
              <a:tr h="873706">
                <a:tc>
                  <a:txBody>
                    <a:bodyPr/>
                    <a:lstStyle/>
                    <a:p>
                      <a:pPr marL="108000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738674"/>
                  </a:ext>
                </a:extLst>
              </a:tr>
              <a:tr h="873706">
                <a:tc>
                  <a:txBody>
                    <a:bodyPr/>
                    <a:lstStyle/>
                    <a:p>
                      <a:pPr marL="108000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40592"/>
                  </a:ext>
                </a:extLst>
              </a:tr>
              <a:tr h="873706">
                <a:tc>
                  <a:txBody>
                    <a:bodyPr/>
                    <a:lstStyle/>
                    <a:p>
                      <a:pPr marL="108000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8000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997056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DB4574F-737E-B24B-B274-B50E80873F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5173" y="2013283"/>
            <a:ext cx="2972672" cy="40772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1779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7D36-01A5-B647-A810-6D5CD96C6D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145" y="1012029"/>
            <a:ext cx="10515600" cy="640134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Images of the past by Northern Ireland artists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7.png">
            <a:extLst>
              <a:ext uri="{FF2B5EF4-FFF2-40B4-BE49-F238E27FC236}">
                <a16:creationId xmlns:a16="http://schemas.microsoft.com/office/drawing/2014/main" id="{656A526B-F4E2-7F46-AE37-61D5725C49A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738" y="2018701"/>
            <a:ext cx="4885423" cy="4099684"/>
          </a:xfrm>
          <a:prstGeom prst="rect">
            <a:avLst/>
          </a:prstGeom>
          <a:ln w="76200">
            <a:solidFill>
              <a:schemeClr val="bg1">
                <a:lumMod val="85000"/>
              </a:schemeClr>
            </a:solidFill>
          </a:ln>
        </p:spPr>
      </p:pic>
      <p:pic>
        <p:nvPicPr>
          <p:cNvPr id="6" name="image5.png">
            <a:extLst>
              <a:ext uri="{FF2B5EF4-FFF2-40B4-BE49-F238E27FC236}">
                <a16:creationId xmlns:a16="http://schemas.microsoft.com/office/drawing/2014/main" id="{551826C8-44F8-C34A-9F7F-5EC1DADE1A2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331077" y="2018701"/>
            <a:ext cx="5043947" cy="4096800"/>
          </a:xfrm>
          <a:prstGeom prst="rect">
            <a:avLst/>
          </a:prstGeom>
          <a:ln w="76200">
            <a:solidFill>
              <a:schemeClr val="bg1">
                <a:lumMod val="85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8B23FF-A99B-A941-BD4F-C353FF6CC87D}"/>
              </a:ext>
            </a:extLst>
          </p:cNvPr>
          <p:cNvSpPr txBox="1"/>
          <p:nvPr/>
        </p:nvSpPr>
        <p:spPr>
          <a:xfrm rot="16200000">
            <a:off x="4671221" y="5245508"/>
            <a:ext cx="18694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© Gladys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MacCabe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: Market Day</a:t>
            </a:r>
            <a:r>
              <a:rPr lang="en-GB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2C0023-4036-8D41-97C2-1F67C885B8E2}"/>
              </a:ext>
            </a:extLst>
          </p:cNvPr>
          <p:cNvSpPr txBox="1"/>
          <p:nvPr/>
        </p:nvSpPr>
        <p:spPr>
          <a:xfrm rot="16200000">
            <a:off x="10511141" y="5126878"/>
            <a:ext cx="21831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© Basil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Blackshaw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800" dirty="0" err="1">
                <a:latin typeface="Arial" panose="020B0604020202020204" pitchFamily="34" charset="0"/>
                <a:cs typeface="Arial" panose="020B0604020202020204" pitchFamily="34" charset="0"/>
              </a:rPr>
              <a:t>Co.Down</a:t>
            </a:r>
            <a:r>
              <a:rPr lang="en-GB" sz="800" dirty="0">
                <a:latin typeface="Arial" panose="020B0604020202020204" pitchFamily="34" charset="0"/>
                <a:cs typeface="Arial" panose="020B0604020202020204" pitchFamily="34" charset="0"/>
              </a:rPr>
              <a:t> Farmyard</a:t>
            </a:r>
            <a:r>
              <a:rPr lang="en-GB" sz="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1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7D36-01A5-B647-A810-6D5CD96C6D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145" y="1012029"/>
            <a:ext cx="10515600" cy="640134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Interview about working conditions in 2021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C42C24-1AEB-874E-BAA5-D0FD375368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008" y="2019450"/>
            <a:ext cx="2968837" cy="407017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7CA6458-4660-E242-A55F-A56210E600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459760"/>
              </p:ext>
            </p:extLst>
          </p:nvPr>
        </p:nvGraphicFramePr>
        <p:xfrm>
          <a:off x="348145" y="2003684"/>
          <a:ext cx="7807713" cy="4085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7713">
                  <a:extLst>
                    <a:ext uri="{9D8B030D-6E8A-4147-A177-3AD203B41FA5}">
                      <a16:colId xmlns:a16="http://schemas.microsoft.com/office/drawing/2014/main" val="1598637757"/>
                    </a:ext>
                  </a:extLst>
                </a:gridCol>
              </a:tblGrid>
              <a:tr h="1002637">
                <a:tc>
                  <a:txBody>
                    <a:bodyPr/>
                    <a:lstStyle/>
                    <a:p>
                      <a:pPr marL="72000">
                        <a:spcBef>
                          <a:spcPts val="20"/>
                        </a:spcBef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Interviewee Name: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449853"/>
                  </a:ext>
                </a:extLst>
              </a:tr>
              <a:tr h="1002637">
                <a:tc>
                  <a:txBody>
                    <a:bodyPr/>
                    <a:lstStyle/>
                    <a:p>
                      <a:pPr marL="72000">
                        <a:spcBef>
                          <a:spcPts val="20"/>
                        </a:spcBef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Title: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042664"/>
                  </a:ext>
                </a:extLst>
              </a:tr>
              <a:tr h="2080671">
                <a:tc>
                  <a:txBody>
                    <a:bodyPr/>
                    <a:lstStyle/>
                    <a:p>
                      <a:pPr marL="72000">
                        <a:spcBef>
                          <a:spcPts val="20"/>
                        </a:spcBef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Daily activities or jobs: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C3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543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41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7D36-01A5-B647-A810-6D5CD96C6D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145" y="1012029"/>
            <a:ext cx="10515600" cy="640134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Celebrating a century of hard work and innovation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71DFBBD-62BF-AE4A-B24E-666740DE1C2D}"/>
              </a:ext>
            </a:extLst>
          </p:cNvPr>
          <p:cNvSpPr txBox="1">
            <a:spLocks/>
          </p:cNvSpPr>
          <p:nvPr/>
        </p:nvSpPr>
        <p:spPr>
          <a:xfrm>
            <a:off x="348145" y="1652163"/>
            <a:ext cx="10515600" cy="640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707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patchwork from local craftswomen</a:t>
            </a:r>
          </a:p>
        </p:txBody>
      </p:sp>
      <p:pic>
        <p:nvPicPr>
          <p:cNvPr id="12" name="image2.png">
            <a:extLst>
              <a:ext uri="{FF2B5EF4-FFF2-40B4-BE49-F238E27FC236}">
                <a16:creationId xmlns:a16="http://schemas.microsoft.com/office/drawing/2014/main" id="{B8ADA515-4E06-CE4B-B018-DBA6DAAB2FA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 rot="5752561">
            <a:off x="8244944" y="2905486"/>
            <a:ext cx="3379269" cy="2574638"/>
          </a:xfrm>
          <a:prstGeom prst="rect">
            <a:avLst/>
          </a:prstGeom>
          <a:ln/>
        </p:spPr>
      </p:pic>
      <p:pic>
        <p:nvPicPr>
          <p:cNvPr id="13" name="image3.png">
            <a:extLst>
              <a:ext uri="{FF2B5EF4-FFF2-40B4-BE49-F238E27FC236}">
                <a16:creationId xmlns:a16="http://schemas.microsoft.com/office/drawing/2014/main" id="{78D080B5-D8AB-EF4E-B18C-58F030E3717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154328" y="2639962"/>
            <a:ext cx="3760230" cy="3105375"/>
          </a:xfrm>
          <a:prstGeom prst="rect">
            <a:avLst/>
          </a:prstGeom>
          <a:ln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538005-9FD7-D94E-9F51-7073A014C2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226" y="2610464"/>
            <a:ext cx="2438400" cy="3149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D8D8FF-EFB7-524E-BE5B-CC02476FAA6B}"/>
              </a:ext>
            </a:extLst>
          </p:cNvPr>
          <p:cNvSpPr txBox="1"/>
          <p:nvPr/>
        </p:nvSpPr>
        <p:spPr>
          <a:xfrm>
            <a:off x="583536" y="5791680"/>
            <a:ext cx="2939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By Anja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Szepan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A33271-3AD6-204E-87E7-51EFE9C59C12}"/>
              </a:ext>
            </a:extLst>
          </p:cNvPr>
          <p:cNvSpPr txBox="1"/>
          <p:nvPr/>
        </p:nvSpPr>
        <p:spPr>
          <a:xfrm>
            <a:off x="5103036" y="5791680"/>
            <a:ext cx="2939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By Dr Andrea Richardson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D1A0BF-16FD-A543-8A29-9F9FC67DDD04}"/>
              </a:ext>
            </a:extLst>
          </p:cNvPr>
          <p:cNvSpPr txBox="1"/>
          <p:nvPr/>
        </p:nvSpPr>
        <p:spPr>
          <a:xfrm>
            <a:off x="9560297" y="5791680"/>
            <a:ext cx="1612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By Nikki Hagan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99ABE5-EA8C-8F4B-89EB-41BB458E3DB9}"/>
              </a:ext>
            </a:extLst>
          </p:cNvPr>
          <p:cNvSpPr/>
          <p:nvPr/>
        </p:nvSpPr>
        <p:spPr>
          <a:xfrm>
            <a:off x="1006414" y="2628180"/>
            <a:ext cx="2392393" cy="3116607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6BA76-0947-8E4B-B700-D5BD0511F73E}"/>
              </a:ext>
            </a:extLst>
          </p:cNvPr>
          <p:cNvSpPr/>
          <p:nvPr/>
        </p:nvSpPr>
        <p:spPr>
          <a:xfrm>
            <a:off x="4134928" y="2628180"/>
            <a:ext cx="3779630" cy="3116607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18B9BC-0F96-CF4C-93DE-AB53F148A1B1}"/>
              </a:ext>
            </a:extLst>
          </p:cNvPr>
          <p:cNvSpPr/>
          <p:nvPr/>
        </p:nvSpPr>
        <p:spPr>
          <a:xfrm>
            <a:off x="8828760" y="2628180"/>
            <a:ext cx="2224553" cy="3116607"/>
          </a:xfrm>
          <a:prstGeom prst="rect">
            <a:avLst/>
          </a:prstGeom>
          <a:noFill/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280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7D36-01A5-B647-A810-6D5CD96C6D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48145" y="1012029"/>
            <a:ext cx="10515600" cy="640134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 example of a class quilt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66DC37-5185-CB47-9DFB-731E196A4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964" y="1922583"/>
            <a:ext cx="2855135" cy="1922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B076D4-493F-354E-A995-044503D07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964" y="4021014"/>
            <a:ext cx="2855135" cy="1922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171A1F-FBBC-8A45-B9A6-F2F541150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749" y="1922583"/>
            <a:ext cx="2855135" cy="19225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F1A8F9-D77A-4149-9E73-221B29FDA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749" y="4021014"/>
            <a:ext cx="2855135" cy="19225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29F741-5AA4-0041-8B81-B928B0DFD1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534" y="1922583"/>
            <a:ext cx="2855135" cy="1922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69AC57-C277-854B-BAAC-97CAC80B5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534" y="4021014"/>
            <a:ext cx="2855135" cy="1922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E7C993-40A7-2C44-9120-CB88504EA6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265" y="2132362"/>
            <a:ext cx="2176608" cy="14459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6A0E98-C45E-924C-B0EF-51B9782455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844" y="4384430"/>
            <a:ext cx="1055614" cy="1835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788B06-4628-F640-A772-9069FEBF37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3724">
            <a:off x="3941684" y="5416061"/>
            <a:ext cx="1053774" cy="1832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1E6128-C429-1B4D-A0A0-576DD165E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3151">
            <a:off x="7013131" y="4384430"/>
            <a:ext cx="1053774" cy="1832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54F990-553D-8F4E-B8D9-AE8DE6E466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8128" y="5359596"/>
            <a:ext cx="1053774" cy="1832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AF9887-450E-C245-AA4B-0B78938DFC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219" y="2132362"/>
            <a:ext cx="2176608" cy="14459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3EC7CB3-ACC8-3F46-970B-D765AD4A77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9450" y="2132362"/>
            <a:ext cx="2176607" cy="144594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BDAE667-942A-A143-8EA2-FA17B77407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265" y="4328429"/>
            <a:ext cx="2176608" cy="141479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48D42D7-CA05-2D49-89D5-8C18B6E081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817" y="4312854"/>
            <a:ext cx="1752634" cy="14459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86485D7-A0A6-4B41-8861-44EF0E6DC4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208" y="4312854"/>
            <a:ext cx="2165090" cy="14459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D76F3B-FE3C-1C41-9A77-6E3244C42E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0467">
            <a:off x="3942552" y="2305258"/>
            <a:ext cx="965644" cy="1679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CFDF41-D0D9-F447-8235-6EA12FC99C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5811">
            <a:off x="3940979" y="3210472"/>
            <a:ext cx="958700" cy="1667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0AA441-7B59-7841-8611-0C6ED493DF6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54819">
            <a:off x="7168108" y="2303083"/>
            <a:ext cx="899864" cy="1564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8FEF44-094B-EE4E-AFCC-710B5A8745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4862" y="3317632"/>
            <a:ext cx="822043" cy="1429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2D58364-1D5B-F14E-8D2E-DB9727721D5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7680">
            <a:off x="3206181" y="3951388"/>
            <a:ext cx="802677" cy="1395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2471A0-8C25-074C-A890-2AD085C221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7680">
            <a:off x="9506284" y="3730275"/>
            <a:ext cx="1220839" cy="2123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2BAF159-C642-7B45-8953-4B5F60BD33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65852">
            <a:off x="8201597" y="3854218"/>
            <a:ext cx="1001764" cy="17421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56CE8B-9670-4741-B34F-9DDEE466CF5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37681" y="3938951"/>
            <a:ext cx="766306" cy="13327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2E438DE-624F-0742-B308-22D4380B17C1}"/>
              </a:ext>
            </a:extLst>
          </p:cNvPr>
          <p:cNvSpPr txBox="1"/>
          <p:nvPr/>
        </p:nvSpPr>
        <p:spPr>
          <a:xfrm>
            <a:off x="10972800" y="6358925"/>
            <a:ext cx="833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CCEA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1312324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120</Words>
  <Application>Microsoft Macintosh PowerPoint</Application>
  <PresentationFormat>Widescreen</PresentationFormat>
  <Paragraphs>28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  <vt:lpstr>Northern Ireland occupations </vt:lpstr>
      <vt:lpstr>Northern Ireland’s changing occupations </vt:lpstr>
      <vt:lpstr>Images of the past by Northern Ireland artists </vt:lpstr>
      <vt:lpstr>Interview about working conditions in 2021</vt:lpstr>
      <vt:lpstr>Celebrating a century of hard work and innovation</vt:lpstr>
      <vt:lpstr>An example of a class quilt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Whole World in  ‘Our wee country’</dc:title>
  <dc:creator>Julie Gray</dc:creator>
  <cp:lastModifiedBy>Christine McVeigh</cp:lastModifiedBy>
  <cp:revision>133</cp:revision>
  <dcterms:created xsi:type="dcterms:W3CDTF">2021-03-31T11:19:15Z</dcterms:created>
  <dcterms:modified xsi:type="dcterms:W3CDTF">2021-05-21T14:10:19Z</dcterms:modified>
</cp:coreProperties>
</file>