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5"/>
  </p:notesMasterIdLst>
  <p:sldIdLst>
    <p:sldId id="275" r:id="rId3"/>
    <p:sldId id="257" r:id="rId4"/>
    <p:sldId id="258" r:id="rId5"/>
    <p:sldId id="259" r:id="rId6"/>
    <p:sldId id="277" r:id="rId7"/>
    <p:sldId id="278" r:id="rId8"/>
    <p:sldId id="279" r:id="rId9"/>
    <p:sldId id="280" r:id="rId10"/>
    <p:sldId id="281" r:id="rId11"/>
    <p:sldId id="282" r:id="rId12"/>
    <p:sldId id="283"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Gray" initials="JG" lastIdx="11" clrIdx="0">
    <p:extLst>
      <p:ext uri="{19B8F6BF-5375-455C-9EA6-DF929625EA0E}">
        <p15:presenceInfo xmlns:p15="http://schemas.microsoft.com/office/powerpoint/2012/main" userId="S::jgray@ccea.org.uk::caac0590-b3be-45de-8484-2fd9ab564249" providerId="AD"/>
      </p:ext>
    </p:extLst>
  </p:cmAuthor>
  <p:cmAuthor id="2" name="Stewart Roulston" initials="SR" lastIdx="7" clrIdx="1">
    <p:extLst>
      <p:ext uri="{19B8F6BF-5375-455C-9EA6-DF929625EA0E}">
        <p15:presenceInfo xmlns:p15="http://schemas.microsoft.com/office/powerpoint/2012/main" userId="S::sroulston@ccea.org.uk::383c9a84-274d-42bb-8559-8c249feec3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6A97"/>
    <a:srgbClr val="DDE1FF"/>
    <a:srgbClr val="7C91D0"/>
    <a:srgbClr val="DADEFB"/>
    <a:srgbClr val="00966D"/>
    <a:srgbClr val="C4EAFF"/>
    <a:srgbClr val="00B2DD"/>
    <a:srgbClr val="0087AF"/>
    <a:srgbClr val="1E9A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150"/>
    <p:restoredTop sz="96405"/>
  </p:normalViewPr>
  <p:slideViewPr>
    <p:cSldViewPr snapToGrid="0" snapToObjects="1">
      <p:cViewPr varScale="1">
        <p:scale>
          <a:sx n="115" d="100"/>
          <a:sy n="115" d="100"/>
        </p:scale>
        <p:origin x="216"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C8A83E-A5F4-9F46-8997-4A2F199D3D0C}" type="datetimeFigureOut">
              <a:rPr lang="en-GB" smtClean="0"/>
              <a:t>20/05/2021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54FF0-D911-684A-BFCA-C54B01DFDB13}" type="slidenum">
              <a:rPr lang="en-GB" smtClean="0"/>
              <a:t>‹#›</a:t>
            </a:fld>
            <a:endParaRPr lang="en-GB" dirty="0"/>
          </a:p>
        </p:txBody>
      </p:sp>
    </p:spTree>
    <p:extLst>
      <p:ext uri="{BB962C8B-B14F-4D97-AF65-F5344CB8AC3E}">
        <p14:creationId xmlns:p14="http://schemas.microsoft.com/office/powerpoint/2010/main" val="242392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5C14-0D9E-CD49-BF41-CCE8B736E6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90A463-5FF2-A842-A233-058B1BB85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0CB395-81AA-9C49-8AD4-B2D7335C5C8D}"/>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A438439E-84D0-BA4E-9DEE-EBDCD493BD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7AD504-B77E-BE4E-8F5D-864763198DA5}"/>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291045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17AD7-2CE4-4147-9EEA-6114C713DB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DD7C1B-9D57-9449-BF05-EF87A2A236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AFF20-06C6-0349-BBCC-1116E823FC4F}"/>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AFA5E6BC-21A6-994F-876C-8AF0845DA4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269449-2E6B-B34F-9B74-5F332B3F94A6}"/>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359671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D5DE2-5E12-5140-9C5C-29A7F29A4C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9B3225-BB54-5748-8040-0AD7D1A2AD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AE7A7-B259-1946-810B-4DDB350B3881}"/>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DCE7372F-3245-2A44-84A4-D7398FC424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F9179D-D9D3-4942-AA4D-FB37F87CD8D1}"/>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2277676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FE224-C5F0-3245-BB15-841FE5F59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68347CD-A647-C243-86E0-7F14C532DD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AC68DD-F34E-F443-9E58-24EBE8D94127}"/>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6362DC70-5EB7-604E-9074-E1BBD00D6AD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EDC00F9-759D-E546-AFBA-65B6C8907C61}"/>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82921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D3D89-C2DA-7C49-A528-7A43E409E7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E58BD8-8392-B34B-9326-84557BB42E1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9F10F8-B2B1-5D4B-A7F2-3FFFAD1FB436}"/>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B1B9E93D-B543-7A43-A720-18F7DBCA1AC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839B26F-49F7-544C-9E10-4DC46EAAE4D9}"/>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2477089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C7EB8-97E7-0F41-8B0E-C750E88971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293F9D-D4D7-0442-9042-F0EAD131E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32384AC-302E-BF43-BD97-B992BF368640}"/>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75C5C5D8-F56C-784D-8944-6C23243A9C1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ABB0416-E154-394E-BA29-2A79123694D3}"/>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1239937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82438-868E-C64D-B9A8-BE3D815579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00F2ED-AE20-3E40-BF3E-A20C3A449C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CD9BB9-2E67-584E-89F2-789020FF35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380ADC0-5F38-E045-A48B-79FDD75AFB4E}"/>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6" name="Footer Placeholder 5">
            <a:extLst>
              <a:ext uri="{FF2B5EF4-FFF2-40B4-BE49-F238E27FC236}">
                <a16:creationId xmlns:a16="http://schemas.microsoft.com/office/drawing/2014/main" id="{04503273-C268-C24C-BBC0-35BCCF6B34C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8032641-3918-554B-A61D-A1EA6B9EE72F}"/>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4107385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FBE74-61AC-9046-8E8A-7219A963B2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E8A23C-1002-6147-8B7C-E0E1FC1B54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3ADE657-8E13-FA49-A05C-564CD2A6F13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6ACCFB3-7430-554D-AF21-F52F901455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5A750D4-925A-BA4E-8094-8183B0361A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26B3C-3D50-224B-B7B2-7D7B667FCD01}"/>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8" name="Footer Placeholder 7">
            <a:extLst>
              <a:ext uri="{FF2B5EF4-FFF2-40B4-BE49-F238E27FC236}">
                <a16:creationId xmlns:a16="http://schemas.microsoft.com/office/drawing/2014/main" id="{B3848008-4506-4344-AED3-75BEDCCE03C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F71E4D1-B279-3341-ADB2-87D3DF9E53C4}"/>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3177665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F2893-5033-9043-8832-4CCF6B0F3F3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47B62F3-E53A-D043-9742-E7EBD63D0356}"/>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4" name="Footer Placeholder 3">
            <a:extLst>
              <a:ext uri="{FF2B5EF4-FFF2-40B4-BE49-F238E27FC236}">
                <a16:creationId xmlns:a16="http://schemas.microsoft.com/office/drawing/2014/main" id="{FDBF64B3-4853-3840-9BF0-7FF015313E34}"/>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43DC66FC-B77A-094A-BCB8-D9ACC2063E74}"/>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2031950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D2BCC4-A6D8-A240-BBB8-1DFAB669CA6C}"/>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3" name="Footer Placeholder 2">
            <a:extLst>
              <a:ext uri="{FF2B5EF4-FFF2-40B4-BE49-F238E27FC236}">
                <a16:creationId xmlns:a16="http://schemas.microsoft.com/office/drawing/2014/main" id="{6DD7B815-66A1-3949-A6A6-5D58D0FEA0E6}"/>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6DBE7E27-1F53-5344-8C06-0CE3689CF00B}"/>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579003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2AE1-8AC3-404B-A07E-1C64C4C88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8A13EE-9324-CA4D-8B37-E62BE61A8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A002362-0E23-4B41-BAFB-D2C44C9C52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E5798C-6367-8D40-A632-3D1613679487}"/>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6" name="Footer Placeholder 5">
            <a:extLst>
              <a:ext uri="{FF2B5EF4-FFF2-40B4-BE49-F238E27FC236}">
                <a16:creationId xmlns:a16="http://schemas.microsoft.com/office/drawing/2014/main" id="{FB51036F-B870-D645-A73F-DA198322C93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0A3E272-1C87-FF41-B95F-C62D61ED9AA9}"/>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4090522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CDD18-7DBE-F840-BACF-8EE3DD083B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3957D0-4858-7547-B703-40ED5B8FA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F5A33-50FD-0D4E-BD87-018194B1CF4E}"/>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F2F337E1-C49F-CF4A-9D52-674DC84FFC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F8411-8D59-B444-B0E0-C5F662039ECB}"/>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1116643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B3271-BC68-444D-92E8-AA73CB5BAD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568CD34-5BD0-724A-B9E4-63B04BBD9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EC6045E3-05FF-7441-9646-911CF2FC5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0C0C251-8ACB-5140-9CB3-9ACB8D7FE585}"/>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6" name="Footer Placeholder 5">
            <a:extLst>
              <a:ext uri="{FF2B5EF4-FFF2-40B4-BE49-F238E27FC236}">
                <a16:creationId xmlns:a16="http://schemas.microsoft.com/office/drawing/2014/main" id="{0B4D0875-D2CE-F749-BE1E-4A8232E1853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5BB93AE-5FD0-334D-A7AA-3BBBE55BA20A}"/>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197742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B65F6-30C5-7049-ACE3-FEF7732E25B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5812FC-9013-6141-8140-B1E7E1F7D4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2A49A9-421D-1144-9B84-7FF543793570}"/>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C02A4B58-5432-6B4A-A295-7103007034D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3515E2-C6A4-674B-9EB7-9BA8111FC96E}"/>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3184237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DE4E97-31AE-704A-BD2C-3BE60D0307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78BF6A-A029-3643-9816-06F74260BD5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9F7681-97B9-6245-BEDA-CC5A93A6D093}"/>
              </a:ext>
            </a:extLst>
          </p:cNvPr>
          <p:cNvSpPr>
            <a:spLocks noGrp="1"/>
          </p:cNvSpPr>
          <p:nvPr>
            <p:ph type="dt" sz="half" idx="10"/>
          </p:nvPr>
        </p:nvSpPr>
        <p:spPr/>
        <p:txBody>
          <a:body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E9A06FC1-34E4-214D-882D-0A4F84F1FB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9860345-782D-244E-B1FC-D7EBE61D8E28}"/>
              </a:ext>
            </a:extLst>
          </p:cNvPr>
          <p:cNvSpPr>
            <a:spLocks noGrp="1"/>
          </p:cNvSpPr>
          <p:nvPr>
            <p:ph type="sldNum" sz="quarter" idx="12"/>
          </p:nvPr>
        </p:nvSpPr>
        <p:spPr/>
        <p:txBody>
          <a:bodyPr/>
          <a:lstStyle/>
          <a:p>
            <a:fld id="{EBA58F80-A900-1B4B-B966-8F475614AAB6}" type="slidenum">
              <a:rPr lang="en-GB" smtClean="0"/>
              <a:t>‹#›</a:t>
            </a:fld>
            <a:endParaRPr lang="en-GB" dirty="0"/>
          </a:p>
        </p:txBody>
      </p:sp>
    </p:spTree>
    <p:extLst>
      <p:ext uri="{BB962C8B-B14F-4D97-AF65-F5344CB8AC3E}">
        <p14:creationId xmlns:p14="http://schemas.microsoft.com/office/powerpoint/2010/main" val="291173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6BE97-3685-6B4B-9086-3C9D2492F4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78C81-D835-0347-A780-EA20D28F65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14E6F4-0F39-A24D-A740-FCED1909F078}"/>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17D389B6-3083-D145-B4B6-C0A945163C5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EBFA1CC-F81F-BC4B-985D-078EF94CBB68}"/>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131392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BFE70-2798-1144-99EE-1A1AE6F30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FF5FD5-A097-7946-BA47-E565BC8543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155306-9B16-DD41-A072-E6DC60039C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672302-DB77-9A4A-A20D-89C1A1AE37AE}"/>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6" name="Footer Placeholder 5">
            <a:extLst>
              <a:ext uri="{FF2B5EF4-FFF2-40B4-BE49-F238E27FC236}">
                <a16:creationId xmlns:a16="http://schemas.microsoft.com/office/drawing/2014/main" id="{A2F77398-8AE5-1D4F-B302-41F8224683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4B1AC7-DEC5-5943-B751-73B35F60767C}"/>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1169808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802DA-5EB3-8848-813A-7D131463AE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BAFA5BC-2CEF-C445-8663-C5133B3DDD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7CB04E-399E-BB41-9993-E47EED5945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2A8D2EF-BFD8-B248-A8CA-A4BC8A2D7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171993-99E2-AD46-BB91-A118DBBDFD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D9A011-1497-E444-A92C-A11562EF2BAB}"/>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8" name="Footer Placeholder 7">
            <a:extLst>
              <a:ext uri="{FF2B5EF4-FFF2-40B4-BE49-F238E27FC236}">
                <a16:creationId xmlns:a16="http://schemas.microsoft.com/office/drawing/2014/main" id="{BCC142B7-A7E6-EF4A-95A0-68A0F650BAE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82A0F9-92BA-6044-9D77-1103BE8B997A}"/>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1932477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7D40A-D3FB-464D-82A5-16085EF2FE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1FFEEA-8C88-094A-BCF7-B731B3B34EC0}"/>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4" name="Footer Placeholder 3">
            <a:extLst>
              <a:ext uri="{FF2B5EF4-FFF2-40B4-BE49-F238E27FC236}">
                <a16:creationId xmlns:a16="http://schemas.microsoft.com/office/drawing/2014/main" id="{0FF5C5D3-6028-3A4D-8F5E-322BC50123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EFBF34C-0754-3240-8ACD-91A1A4B364FC}"/>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280054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09A3CC-DED1-F946-8EC0-7983C3DC54C2}"/>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3" name="Footer Placeholder 2">
            <a:extLst>
              <a:ext uri="{FF2B5EF4-FFF2-40B4-BE49-F238E27FC236}">
                <a16:creationId xmlns:a16="http://schemas.microsoft.com/office/drawing/2014/main" id="{03FF4C50-9E51-BC45-808E-D65A2AC2233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E2D86E2-0821-0F40-8BB2-54B399D4E5B4}"/>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232537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87B1-414D-9F4A-B15D-BADEAC8B56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C21C8A-8484-934A-B853-76D8DEF17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BD1A87-1DAF-604B-A768-C852E9CC9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3D76AA-A8EB-3442-9DBB-864AA8B172B2}"/>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6" name="Footer Placeholder 5">
            <a:extLst>
              <a:ext uri="{FF2B5EF4-FFF2-40B4-BE49-F238E27FC236}">
                <a16:creationId xmlns:a16="http://schemas.microsoft.com/office/drawing/2014/main" id="{F36C4314-4E7F-3A4A-BBCA-002EFA51D04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E038155-B754-D14F-B7FA-8EBCF6738AAA}"/>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3042930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5940D-6794-3B42-9472-C074A13419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0390E7-573C-1246-BB6C-05A9BF6788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29D6E40-A925-3B47-A0F9-6F54B1FA4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6D89CB-29DA-A94E-8159-0FCDB0B215FF}"/>
              </a:ext>
            </a:extLst>
          </p:cNvPr>
          <p:cNvSpPr>
            <a:spLocks noGrp="1"/>
          </p:cNvSpPr>
          <p:nvPr>
            <p:ph type="dt" sz="half" idx="10"/>
          </p:nvPr>
        </p:nvSpPr>
        <p:spPr/>
        <p:txBody>
          <a:bodyPr/>
          <a:lstStyle/>
          <a:p>
            <a:fld id="{960407DB-C559-E044-A2CF-8D65EE91B9B9}" type="datetimeFigureOut">
              <a:rPr lang="en-US" smtClean="0"/>
              <a:t>5/20/21</a:t>
            </a:fld>
            <a:endParaRPr lang="en-US" dirty="0"/>
          </a:p>
        </p:txBody>
      </p:sp>
      <p:sp>
        <p:nvSpPr>
          <p:cNvPr id="6" name="Footer Placeholder 5">
            <a:extLst>
              <a:ext uri="{FF2B5EF4-FFF2-40B4-BE49-F238E27FC236}">
                <a16:creationId xmlns:a16="http://schemas.microsoft.com/office/drawing/2014/main" id="{FF3F0B59-3648-9342-8023-040ACDF42D7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64F829-AF69-804E-89A7-181F9D56A8D0}"/>
              </a:ext>
            </a:extLst>
          </p:cNvPr>
          <p:cNvSpPr>
            <a:spLocks noGrp="1"/>
          </p:cNvSpPr>
          <p:nvPr>
            <p:ph type="sldNum" sz="quarter" idx="12"/>
          </p:nvPr>
        </p:nvSpPr>
        <p:spPr/>
        <p:txBody>
          <a:bodyPr/>
          <a:lstStyle/>
          <a:p>
            <a:fld id="{C84F0993-FED6-9B4F-8F31-88FCD29EFE74}" type="slidenum">
              <a:rPr lang="en-US" smtClean="0"/>
              <a:t>‹#›</a:t>
            </a:fld>
            <a:endParaRPr lang="en-US" dirty="0"/>
          </a:p>
        </p:txBody>
      </p:sp>
    </p:spTree>
    <p:extLst>
      <p:ext uri="{BB962C8B-B14F-4D97-AF65-F5344CB8AC3E}">
        <p14:creationId xmlns:p14="http://schemas.microsoft.com/office/powerpoint/2010/main" val="3916127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4E58BF-4008-1341-A4D1-923C4B6D3E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0CADCD-2ED0-8340-B719-5F9BA1E1FA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00602-DA3E-6848-96EA-662D06A59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0407DB-C559-E044-A2CF-8D65EE91B9B9}" type="datetimeFigureOut">
              <a:rPr lang="en-US" smtClean="0"/>
              <a:t>5/20/21</a:t>
            </a:fld>
            <a:endParaRPr lang="en-US" dirty="0"/>
          </a:p>
        </p:txBody>
      </p:sp>
      <p:sp>
        <p:nvSpPr>
          <p:cNvPr id="5" name="Footer Placeholder 4">
            <a:extLst>
              <a:ext uri="{FF2B5EF4-FFF2-40B4-BE49-F238E27FC236}">
                <a16:creationId xmlns:a16="http://schemas.microsoft.com/office/drawing/2014/main" id="{92363D95-8A17-4748-9A45-E23CB7F275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26599E-3A4B-5E46-9F61-AC0F0EDBF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F0993-FED6-9B4F-8F31-88FCD29EFE74}" type="slidenum">
              <a:rPr lang="en-US" smtClean="0"/>
              <a:t>‹#›</a:t>
            </a:fld>
            <a:endParaRPr lang="en-US" dirty="0"/>
          </a:p>
        </p:txBody>
      </p:sp>
      <p:sp>
        <p:nvSpPr>
          <p:cNvPr id="7" name="Rectangle 6">
            <a:extLst>
              <a:ext uri="{FF2B5EF4-FFF2-40B4-BE49-F238E27FC236}">
                <a16:creationId xmlns:a16="http://schemas.microsoft.com/office/drawing/2014/main" id="{BAD4ECC2-E202-8B4C-83BE-FB997EA15203}"/>
              </a:ext>
            </a:extLst>
          </p:cNvPr>
          <p:cNvSpPr/>
          <p:nvPr userDrawn="1"/>
        </p:nvSpPr>
        <p:spPr>
          <a:xfrm>
            <a:off x="0" y="-10160"/>
            <a:ext cx="12192000" cy="1005840"/>
          </a:xfrm>
          <a:prstGeom prst="rect">
            <a:avLst/>
          </a:prstGeom>
          <a:solidFill>
            <a:srgbClr val="5B6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3BFFA86-E38A-4544-A5B3-98DF4B340D6C}"/>
              </a:ext>
            </a:extLst>
          </p:cNvPr>
          <p:cNvPicPr>
            <a:picLocks noChangeAspect="1"/>
          </p:cNvPicPr>
          <p:nvPr userDrawn="1"/>
        </p:nvPicPr>
        <p:blipFill>
          <a:blip r:embed="rId13"/>
          <a:stretch>
            <a:fillRect/>
          </a:stretch>
        </p:blipFill>
        <p:spPr>
          <a:xfrm>
            <a:off x="-139098" y="-8893"/>
            <a:ext cx="4177698" cy="1003305"/>
          </a:xfrm>
          <a:prstGeom prst="rect">
            <a:avLst/>
          </a:prstGeom>
        </p:spPr>
      </p:pic>
      <p:sp>
        <p:nvSpPr>
          <p:cNvPr id="9" name="TextBox 8">
            <a:extLst>
              <a:ext uri="{FF2B5EF4-FFF2-40B4-BE49-F238E27FC236}">
                <a16:creationId xmlns:a16="http://schemas.microsoft.com/office/drawing/2014/main" id="{FC15924C-2D14-5247-9716-C0170CFDFE21}"/>
              </a:ext>
            </a:extLst>
          </p:cNvPr>
          <p:cNvSpPr txBox="1"/>
          <p:nvPr userDrawn="1"/>
        </p:nvSpPr>
        <p:spPr>
          <a:xfrm>
            <a:off x="599440" y="304800"/>
            <a:ext cx="2265680" cy="430887"/>
          </a:xfrm>
          <a:prstGeom prst="rect">
            <a:avLst/>
          </a:prstGeom>
          <a:noFill/>
        </p:spPr>
        <p:txBody>
          <a:bodyPr wrap="square" rtlCol="0">
            <a:spAutoFit/>
          </a:bodyPr>
          <a:lstStyle/>
          <a:p>
            <a:r>
              <a:rPr lang="en-GB" sz="2200" b="1" dirty="0">
                <a:solidFill>
                  <a:schemeClr val="bg1"/>
                </a:solidFill>
                <a:latin typeface="Arial" panose="020B0604020202020204" pitchFamily="34" charset="0"/>
                <a:cs typeface="Arial" panose="020B0604020202020204" pitchFamily="34" charset="0"/>
              </a:rPr>
              <a:t>UNIT 2</a:t>
            </a:r>
          </a:p>
        </p:txBody>
      </p:sp>
      <p:sp>
        <p:nvSpPr>
          <p:cNvPr id="10" name="TextBox 9">
            <a:extLst>
              <a:ext uri="{FF2B5EF4-FFF2-40B4-BE49-F238E27FC236}">
                <a16:creationId xmlns:a16="http://schemas.microsoft.com/office/drawing/2014/main" id="{9750CEC8-945A-F046-B052-5C3CE2AEC778}"/>
              </a:ext>
            </a:extLst>
          </p:cNvPr>
          <p:cNvSpPr txBox="1"/>
          <p:nvPr userDrawn="1"/>
        </p:nvSpPr>
        <p:spPr>
          <a:xfrm>
            <a:off x="5799589" y="304800"/>
            <a:ext cx="5849486" cy="461665"/>
          </a:xfrm>
          <a:prstGeom prst="rect">
            <a:avLst/>
          </a:prstGeom>
          <a:noFill/>
        </p:spPr>
        <p:txBody>
          <a:bodyPr wrap="square" rtlCol="0">
            <a:spAutoFit/>
          </a:bodyPr>
          <a:lstStyle/>
          <a:p>
            <a:pPr algn="r"/>
            <a:r>
              <a:rPr lang="en-GB" sz="2400" b="1" dirty="0">
                <a:solidFill>
                  <a:schemeClr val="bg1"/>
                </a:solidFill>
                <a:latin typeface="Arial" panose="020B0604020202020204" pitchFamily="34" charset="0"/>
                <a:cs typeface="Arial" panose="020B0604020202020204" pitchFamily="34" charset="0"/>
              </a:rPr>
              <a:t>STARTER ACTIVITY</a:t>
            </a:r>
            <a:endParaRPr lang="en-GB" sz="2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4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B0B03B-9CF8-624D-B745-3AEB5A004D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7FAD73-9ED7-3747-AD48-2A840F755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56B010-FC50-AE4D-9AB9-09A1D8203A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EC251-8C4C-724A-9C8A-DF11F9305DB1}" type="datetimeFigureOut">
              <a:rPr lang="en-GB" smtClean="0"/>
              <a:t>20/05/2021</a:t>
            </a:fld>
            <a:endParaRPr lang="en-GB" dirty="0"/>
          </a:p>
        </p:txBody>
      </p:sp>
      <p:sp>
        <p:nvSpPr>
          <p:cNvPr id="5" name="Footer Placeholder 4">
            <a:extLst>
              <a:ext uri="{FF2B5EF4-FFF2-40B4-BE49-F238E27FC236}">
                <a16:creationId xmlns:a16="http://schemas.microsoft.com/office/drawing/2014/main" id="{485D880B-AB4D-E346-B438-8599F7CB15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98EE585A-E0ED-E442-A030-4434192CCB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58F80-A900-1B4B-B966-8F475614AAB6}" type="slidenum">
              <a:rPr lang="en-GB" smtClean="0"/>
              <a:t>‹#›</a:t>
            </a:fld>
            <a:endParaRPr lang="en-GB" dirty="0"/>
          </a:p>
        </p:txBody>
      </p:sp>
      <p:sp>
        <p:nvSpPr>
          <p:cNvPr id="7" name="Rectangle 6">
            <a:extLst>
              <a:ext uri="{FF2B5EF4-FFF2-40B4-BE49-F238E27FC236}">
                <a16:creationId xmlns:a16="http://schemas.microsoft.com/office/drawing/2014/main" id="{BEDC58DF-A68B-4E42-AE53-4DC1A88F0DEA}"/>
              </a:ext>
            </a:extLst>
          </p:cNvPr>
          <p:cNvSpPr/>
          <p:nvPr userDrawn="1"/>
        </p:nvSpPr>
        <p:spPr>
          <a:xfrm>
            <a:off x="0" y="0"/>
            <a:ext cx="12268200" cy="5962650"/>
          </a:xfrm>
          <a:prstGeom prst="rect">
            <a:avLst/>
          </a:prstGeom>
          <a:solidFill>
            <a:srgbClr val="5B6A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996666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cea.org.uk/learning-resources/northern-ireland-100/unit-2-1700-1914"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E560D-A73F-C24A-B369-70A8C7C9395E}"/>
              </a:ext>
            </a:extLst>
          </p:cNvPr>
          <p:cNvPicPr>
            <a:picLocks noChangeAspect="1"/>
          </p:cNvPicPr>
          <p:nvPr/>
        </p:nvPicPr>
        <p:blipFill>
          <a:blip r:embed="rId2"/>
          <a:stretch>
            <a:fillRect/>
          </a:stretch>
        </p:blipFill>
        <p:spPr>
          <a:xfrm>
            <a:off x="141092" y="2524250"/>
            <a:ext cx="5757386" cy="3402092"/>
          </a:xfrm>
          <a:prstGeom prst="rect">
            <a:avLst/>
          </a:prstGeom>
        </p:spPr>
      </p:pic>
      <p:sp>
        <p:nvSpPr>
          <p:cNvPr id="6" name="TextBox 5">
            <a:extLst>
              <a:ext uri="{FF2B5EF4-FFF2-40B4-BE49-F238E27FC236}">
                <a16:creationId xmlns:a16="http://schemas.microsoft.com/office/drawing/2014/main" id="{F84A7E9B-C335-3B4F-B76E-232AE60AF90E}"/>
              </a:ext>
            </a:extLst>
          </p:cNvPr>
          <p:cNvSpPr txBox="1"/>
          <p:nvPr/>
        </p:nvSpPr>
        <p:spPr>
          <a:xfrm>
            <a:off x="770021" y="450947"/>
            <a:ext cx="4687503" cy="369332"/>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From Ulster to Northern Ireland, 1600–1925</a:t>
            </a:r>
          </a:p>
        </p:txBody>
      </p:sp>
      <p:pic>
        <p:nvPicPr>
          <p:cNvPr id="10" name="Picture 9">
            <a:extLst>
              <a:ext uri="{FF2B5EF4-FFF2-40B4-BE49-F238E27FC236}">
                <a16:creationId xmlns:a16="http://schemas.microsoft.com/office/drawing/2014/main" id="{8DB23B9E-A6E5-254F-BE40-D12C6ED54889}"/>
              </a:ext>
            </a:extLst>
          </p:cNvPr>
          <p:cNvPicPr>
            <a:picLocks noChangeAspect="1"/>
          </p:cNvPicPr>
          <p:nvPr/>
        </p:nvPicPr>
        <p:blipFill>
          <a:blip r:embed="rId3"/>
          <a:stretch>
            <a:fillRect/>
          </a:stretch>
        </p:blipFill>
        <p:spPr>
          <a:xfrm>
            <a:off x="10173903" y="539540"/>
            <a:ext cx="1488173" cy="753877"/>
          </a:xfrm>
          <a:prstGeom prst="rect">
            <a:avLst/>
          </a:prstGeom>
        </p:spPr>
      </p:pic>
      <p:sp>
        <p:nvSpPr>
          <p:cNvPr id="4" name="TextBox 3">
            <a:extLst>
              <a:ext uri="{FF2B5EF4-FFF2-40B4-BE49-F238E27FC236}">
                <a16:creationId xmlns:a16="http://schemas.microsoft.com/office/drawing/2014/main" id="{681B76BB-6D5A-3A4C-9936-8831CD0D7E8D}"/>
              </a:ext>
            </a:extLst>
          </p:cNvPr>
          <p:cNvSpPr txBox="1"/>
          <p:nvPr/>
        </p:nvSpPr>
        <p:spPr>
          <a:xfrm>
            <a:off x="770021" y="4944092"/>
            <a:ext cx="9403882" cy="646331"/>
          </a:xfrm>
          <a:prstGeom prst="rect">
            <a:avLst/>
          </a:prstGeom>
          <a:noFill/>
        </p:spPr>
        <p:txBody>
          <a:bodyPr wrap="square" rtlCol="0">
            <a:spAutoFit/>
          </a:bodyPr>
          <a:lstStyle/>
          <a:p>
            <a:r>
              <a:rPr lang="en-GB" sz="3600" b="1" dirty="0">
                <a:solidFill>
                  <a:schemeClr val="bg1"/>
                </a:solidFill>
                <a:latin typeface="Arial" panose="020B0604020202020204" pitchFamily="34" charset="0"/>
                <a:cs typeface="Arial" panose="020B0604020202020204" pitchFamily="34" charset="0"/>
              </a:rPr>
              <a:t>Starter Activity</a:t>
            </a:r>
          </a:p>
        </p:txBody>
      </p:sp>
      <p:sp>
        <p:nvSpPr>
          <p:cNvPr id="5" name="TextBox 4">
            <a:extLst>
              <a:ext uri="{FF2B5EF4-FFF2-40B4-BE49-F238E27FC236}">
                <a16:creationId xmlns:a16="http://schemas.microsoft.com/office/drawing/2014/main" id="{BE9569F2-1059-D54B-B39E-5D603FBEC305}"/>
              </a:ext>
            </a:extLst>
          </p:cNvPr>
          <p:cNvSpPr txBox="1"/>
          <p:nvPr/>
        </p:nvSpPr>
        <p:spPr>
          <a:xfrm>
            <a:off x="770021" y="4374763"/>
            <a:ext cx="9403882" cy="646331"/>
          </a:xfrm>
          <a:prstGeom prst="rect">
            <a:avLst/>
          </a:prstGeom>
          <a:noFill/>
        </p:spPr>
        <p:txBody>
          <a:bodyPr wrap="square" rtlCol="0">
            <a:spAutoFit/>
          </a:bodyPr>
          <a:lstStyle/>
          <a:p>
            <a:r>
              <a:rPr lang="en-US" sz="3600" dirty="0">
                <a:solidFill>
                  <a:schemeClr val="bg1"/>
                </a:solidFill>
                <a:latin typeface="Arial" panose="020B0604020202020204" pitchFamily="34" charset="0"/>
                <a:cs typeface="Arial" panose="020B0604020202020204" pitchFamily="34" charset="0"/>
              </a:rPr>
              <a:t>Unit 2</a:t>
            </a:r>
            <a:endParaRPr lang="en-GB" sz="3600" dirty="0">
              <a:solidFill>
                <a:schemeClr val="bg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09F4B4BB-8596-8849-BF9A-B118ADBE4F0A}"/>
              </a:ext>
            </a:extLst>
          </p:cNvPr>
          <p:cNvCxnSpPr/>
          <p:nvPr/>
        </p:nvCxnSpPr>
        <p:spPr>
          <a:xfrm>
            <a:off x="846610" y="847549"/>
            <a:ext cx="4427621" cy="0"/>
          </a:xfrm>
          <a:prstGeom prst="line">
            <a:avLst/>
          </a:prstGeom>
          <a:ln w="12700">
            <a:solidFill>
              <a:srgbClr val="7C91D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2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7471558" cy="1077218"/>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‘Who said we’re to have Home Rule?  Come to Belfast and we’ll shew ‘</a:t>
            </a:r>
            <a:r>
              <a:rPr lang="en-GB" sz="3200" b="1" dirty="0" err="1">
                <a:solidFill>
                  <a:srgbClr val="5B6A97"/>
                </a:solidFill>
                <a:latin typeface="Arial" panose="020B0604020202020204" pitchFamily="34" charset="0"/>
                <a:cs typeface="Arial" panose="020B0604020202020204" pitchFamily="34" charset="0"/>
              </a:rPr>
              <a:t>em</a:t>
            </a:r>
            <a:r>
              <a:rPr lang="en-GB" sz="3200" b="1" dirty="0">
                <a:solidFill>
                  <a:srgbClr val="5B6A97"/>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2850174" y="2590800"/>
            <a:ext cx="2553602" cy="3807520"/>
          </a:xfrm>
          <a:prstGeom prst="rect">
            <a:avLst/>
          </a:prstGeom>
          <a:ln w="76200">
            <a:solidFill>
              <a:schemeClr val="bg2"/>
            </a:solidFill>
          </a:ln>
        </p:spPr>
      </p:pic>
      <p:sp>
        <p:nvSpPr>
          <p:cNvPr id="6" name="Rectangle 5">
            <a:extLst>
              <a:ext uri="{FF2B5EF4-FFF2-40B4-BE49-F238E27FC236}">
                <a16:creationId xmlns:a16="http://schemas.microsoft.com/office/drawing/2014/main" id="{DA8E99FA-FE94-3249-9970-FF66B463FF6D}"/>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LEARN MORE</a:t>
            </a:r>
          </a:p>
          <a:p>
            <a:pPr lvl="0"/>
            <a:endParaRPr lang="en-GB" sz="1400" b="1"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This card is also from 1912.  </a:t>
            </a:r>
          </a:p>
          <a:p>
            <a:pPr lvl="0"/>
            <a:r>
              <a:rPr lang="en-GB" sz="1400" dirty="0">
                <a:solidFill>
                  <a:schemeClr val="tx1"/>
                </a:solidFill>
                <a:latin typeface="Arial" panose="020B0604020202020204" pitchFamily="34" charset="0"/>
                <a:cs typeface="Arial" panose="020B0604020202020204" pitchFamily="34" charset="0"/>
              </a:rPr>
              <a:t>In the words supposedly spoken by the little boy, ‘Come to Belfast and we’ll shew ‘</a:t>
            </a:r>
            <a:r>
              <a:rPr lang="en-GB" sz="1400" dirty="0" err="1">
                <a:solidFill>
                  <a:schemeClr val="tx1"/>
                </a:solidFill>
                <a:latin typeface="Arial" panose="020B0604020202020204" pitchFamily="34" charset="0"/>
                <a:cs typeface="Arial" panose="020B0604020202020204" pitchFamily="34" charset="0"/>
              </a:rPr>
              <a:t>em</a:t>
            </a:r>
            <a:r>
              <a:rPr lang="en-GB" sz="1400" dirty="0">
                <a:solidFill>
                  <a:schemeClr val="tx1"/>
                </a:solidFill>
                <a:latin typeface="Arial" panose="020B0604020202020204" pitchFamily="34" charset="0"/>
                <a:cs typeface="Arial" panose="020B0604020202020204" pitchFamily="34" charset="0"/>
              </a:rPr>
              <a:t>’, the word ‘shew’ is an old spelling for ‘show’ and ‘</a:t>
            </a:r>
            <a:r>
              <a:rPr lang="en-GB" sz="1400" dirty="0" err="1">
                <a:solidFill>
                  <a:schemeClr val="tx1"/>
                </a:solidFill>
                <a:latin typeface="Arial" panose="020B0604020202020204" pitchFamily="34" charset="0"/>
                <a:cs typeface="Arial" panose="020B0604020202020204" pitchFamily="34" charset="0"/>
              </a:rPr>
              <a:t>em</a:t>
            </a:r>
            <a:r>
              <a:rPr lang="en-GB" sz="1400" dirty="0">
                <a:solidFill>
                  <a:schemeClr val="tx1"/>
                </a:solidFill>
                <a:latin typeface="Arial" panose="020B0604020202020204" pitchFamily="34" charset="0"/>
                <a:cs typeface="Arial" panose="020B0604020202020204" pitchFamily="34" charset="0"/>
              </a:rPr>
              <a:t>’ is short for ‘them’.</a:t>
            </a:r>
          </a:p>
        </p:txBody>
      </p:sp>
    </p:spTree>
    <p:extLst>
      <p:ext uri="{BB962C8B-B14F-4D97-AF65-F5344CB8AC3E}">
        <p14:creationId xmlns:p14="http://schemas.microsoft.com/office/powerpoint/2010/main" val="161793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7471558" cy="1077218"/>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‘Who said we’re to have Home Rule?  Come to Belfast and we’ll shew ‘</a:t>
            </a:r>
            <a:r>
              <a:rPr lang="en-GB" sz="3200" b="1" dirty="0" err="1">
                <a:solidFill>
                  <a:srgbClr val="5B6A97"/>
                </a:solidFill>
                <a:latin typeface="Arial" panose="020B0604020202020204" pitchFamily="34" charset="0"/>
                <a:cs typeface="Arial" panose="020B0604020202020204" pitchFamily="34" charset="0"/>
              </a:rPr>
              <a:t>em</a:t>
            </a:r>
            <a:r>
              <a:rPr lang="en-GB" sz="3200" b="1" dirty="0">
                <a:solidFill>
                  <a:srgbClr val="5B6A97"/>
                </a:solidFill>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2850174" y="2590800"/>
            <a:ext cx="2553602" cy="3807520"/>
          </a:xfrm>
          <a:prstGeom prst="rect">
            <a:avLst/>
          </a:prstGeom>
          <a:ln w="76200">
            <a:solidFill>
              <a:schemeClr val="bg2"/>
            </a:solidFill>
          </a:ln>
        </p:spPr>
      </p:pic>
      <p:sp>
        <p:nvSpPr>
          <p:cNvPr id="6" name="Rectangle 5">
            <a:extLst>
              <a:ext uri="{FF2B5EF4-FFF2-40B4-BE49-F238E27FC236}">
                <a16:creationId xmlns:a16="http://schemas.microsoft.com/office/drawing/2014/main" id="{61F45A23-A945-DE4A-B3F0-F0A85C7C9847}"/>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KEY QUESTIONS</a:t>
            </a:r>
          </a:p>
          <a:p>
            <a:pPr lvl="0"/>
            <a:endParaRPr lang="en-GB" sz="1400" b="1"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Why did the artist use a young child to get this message across, do you think, and why in this pose?</a:t>
            </a:r>
          </a:p>
        </p:txBody>
      </p:sp>
    </p:spTree>
    <p:extLst>
      <p:ext uri="{BB962C8B-B14F-4D97-AF65-F5344CB8AC3E}">
        <p14:creationId xmlns:p14="http://schemas.microsoft.com/office/powerpoint/2010/main" val="27832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80BE56-284E-8D48-A0E3-BBC7E48A94BF}"/>
              </a:ext>
            </a:extLst>
          </p:cNvPr>
          <p:cNvSpPr txBox="1"/>
          <p:nvPr/>
        </p:nvSpPr>
        <p:spPr>
          <a:xfrm>
            <a:off x="605642" y="1327234"/>
            <a:ext cx="4286992" cy="584775"/>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Credits</a:t>
            </a:r>
          </a:p>
        </p:txBody>
      </p:sp>
      <p:sp>
        <p:nvSpPr>
          <p:cNvPr id="7" name="TextBox 6">
            <a:extLst>
              <a:ext uri="{FF2B5EF4-FFF2-40B4-BE49-F238E27FC236}">
                <a16:creationId xmlns:a16="http://schemas.microsoft.com/office/drawing/2014/main" id="{9325924B-DE88-BE4F-B649-325E90416B6A}"/>
              </a:ext>
            </a:extLst>
          </p:cNvPr>
          <p:cNvSpPr txBox="1"/>
          <p:nvPr/>
        </p:nvSpPr>
        <p:spPr>
          <a:xfrm>
            <a:off x="605641" y="2119964"/>
            <a:ext cx="9690537" cy="4154984"/>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Slide 4 and 5:</a:t>
            </a:r>
          </a:p>
          <a:p>
            <a:r>
              <a:rPr lang="en-GB" sz="1200" dirty="0">
                <a:latin typeface="Arial" panose="020B0604020202020204" pitchFamily="34" charset="0"/>
                <a:cs typeface="Arial" panose="020B0604020202020204" pitchFamily="34" charset="0"/>
              </a:rPr>
              <a:t>We Won't Have Home Rule </a:t>
            </a:r>
          </a:p>
          <a:p>
            <a:r>
              <a:rPr lang="en-GB" sz="1200" dirty="0">
                <a:latin typeface="Arial" panose="020B0604020202020204" pitchFamily="34" charset="0"/>
                <a:cs typeface="Arial" panose="020B0604020202020204" pitchFamily="34" charset="0"/>
              </a:rPr>
              <a:t>J. Johnson </a:t>
            </a:r>
          </a:p>
          <a:p>
            <a:r>
              <a:rPr lang="en-GB" sz="1200" dirty="0">
                <a:latin typeface="Arial" panose="020B0604020202020204" pitchFamily="34" charset="0"/>
                <a:cs typeface="Arial" panose="020B0604020202020204" pitchFamily="34" charset="0"/>
              </a:rPr>
              <a:t>© National Museums NI </a:t>
            </a:r>
          </a:p>
          <a:p>
            <a:r>
              <a:rPr lang="en-GB" sz="1200" dirty="0">
                <a:latin typeface="Arial" panose="020B0604020202020204" pitchFamily="34" charset="0"/>
                <a:cs typeface="Arial" panose="020B0604020202020204" pitchFamily="34" charset="0"/>
              </a:rPr>
              <a:t>Ulster Museum Collection </a:t>
            </a:r>
          </a:p>
          <a:p>
            <a:endParaRPr lang="en-GB" sz="1200"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Slide 6 and 7:</a:t>
            </a:r>
          </a:p>
          <a:p>
            <a:r>
              <a:rPr lang="en-GB" sz="1200" dirty="0">
                <a:latin typeface="Arial" panose="020B0604020202020204" pitchFamily="34" charset="0"/>
                <a:cs typeface="Arial" panose="020B0604020202020204" pitchFamily="34" charset="0"/>
              </a:rPr>
              <a:t>For God and the King </a:t>
            </a:r>
          </a:p>
          <a:p>
            <a:r>
              <a:rPr lang="en-GB" sz="1200" dirty="0">
                <a:latin typeface="Arial" panose="020B0604020202020204" pitchFamily="34" charset="0"/>
                <a:cs typeface="Arial" panose="020B0604020202020204" pitchFamily="34" charset="0"/>
              </a:rPr>
              <a:t>H. Graham Glenn Wortley Ltd </a:t>
            </a:r>
          </a:p>
          <a:p>
            <a:r>
              <a:rPr lang="en-GB" sz="1200" dirty="0">
                <a:latin typeface="Arial" panose="020B0604020202020204" pitchFamily="34" charset="0"/>
                <a:cs typeface="Arial" panose="020B0604020202020204" pitchFamily="34" charset="0"/>
              </a:rPr>
              <a:t>© National Museums NI </a:t>
            </a:r>
          </a:p>
          <a:p>
            <a:r>
              <a:rPr lang="en-GB" sz="1200" dirty="0">
                <a:latin typeface="Arial" panose="020B0604020202020204" pitchFamily="34" charset="0"/>
                <a:cs typeface="Arial" panose="020B0604020202020204" pitchFamily="34" charset="0"/>
              </a:rPr>
              <a:t>Ulster Museum Collection</a:t>
            </a:r>
          </a:p>
          <a:p>
            <a:r>
              <a:rPr lang="en-GB" sz="1200" i="1" dirty="0">
                <a:latin typeface="Arial" panose="020B0604020202020204" pitchFamily="34" charset="0"/>
                <a:cs typeface="Arial" panose="020B0604020202020204" pitchFamily="34" charset="0"/>
              </a:rPr>
              <a:t> </a:t>
            </a:r>
          </a:p>
          <a:p>
            <a:r>
              <a:rPr lang="en-GB" sz="1200" b="1" dirty="0">
                <a:latin typeface="Arial" panose="020B0604020202020204" pitchFamily="34" charset="0"/>
                <a:cs typeface="Arial" panose="020B0604020202020204" pitchFamily="34" charset="0"/>
              </a:rPr>
              <a:t>Slide 8 and 9:</a:t>
            </a:r>
          </a:p>
          <a:p>
            <a:r>
              <a:rPr lang="en-GB" sz="1200" dirty="0">
                <a:latin typeface="Arial" panose="020B0604020202020204" pitchFamily="34" charset="0"/>
                <a:cs typeface="Arial" panose="020B0604020202020204" pitchFamily="34" charset="0"/>
              </a:rPr>
              <a:t>Donegall Place Belfast Under Home Rule </a:t>
            </a:r>
          </a:p>
          <a:p>
            <a:r>
              <a:rPr lang="en-GB" sz="1200" dirty="0">
                <a:latin typeface="Arial" panose="020B0604020202020204" pitchFamily="34" charset="0"/>
                <a:cs typeface="Arial" panose="020B0604020202020204" pitchFamily="34" charset="0"/>
              </a:rPr>
              <a:t>W &amp; G Baird </a:t>
            </a:r>
          </a:p>
          <a:p>
            <a:r>
              <a:rPr lang="en-GB" sz="1200" dirty="0">
                <a:latin typeface="Arial" panose="020B0604020202020204" pitchFamily="34" charset="0"/>
                <a:cs typeface="Arial" panose="020B0604020202020204" pitchFamily="34" charset="0"/>
              </a:rPr>
              <a:t>© National Museums NI </a:t>
            </a:r>
          </a:p>
          <a:p>
            <a:r>
              <a:rPr lang="en-GB" sz="1200" dirty="0">
                <a:latin typeface="Arial" panose="020B0604020202020204" pitchFamily="34" charset="0"/>
                <a:cs typeface="Arial" panose="020B0604020202020204" pitchFamily="34" charset="0"/>
              </a:rPr>
              <a:t>Ulster Museum Collection </a:t>
            </a:r>
          </a:p>
          <a:p>
            <a:endParaRPr lang="en-GB" sz="1200" i="1" dirty="0">
              <a:latin typeface="Arial" panose="020B0604020202020204" pitchFamily="34" charset="0"/>
              <a:cs typeface="Arial" panose="020B0604020202020204" pitchFamily="34" charset="0"/>
            </a:endParaRPr>
          </a:p>
          <a:p>
            <a:r>
              <a:rPr lang="en-GB" sz="1200" b="1" dirty="0">
                <a:latin typeface="Arial" panose="020B0604020202020204" pitchFamily="34" charset="0"/>
                <a:cs typeface="Arial" panose="020B0604020202020204" pitchFamily="34" charset="0"/>
              </a:rPr>
              <a:t>Slide 10 and 11:</a:t>
            </a:r>
          </a:p>
          <a:p>
            <a:r>
              <a:rPr lang="en-GB" sz="1200" dirty="0">
                <a:latin typeface="Arial" panose="020B0604020202020204" pitchFamily="34" charset="0"/>
                <a:cs typeface="Arial" panose="020B0604020202020204" pitchFamily="34" charset="0"/>
              </a:rPr>
              <a:t>Who Said We're to Have Home Rule? </a:t>
            </a:r>
          </a:p>
          <a:p>
            <a:r>
              <a:rPr lang="en-GB" sz="1200" dirty="0">
                <a:latin typeface="Arial" panose="020B0604020202020204" pitchFamily="34" charset="0"/>
                <a:cs typeface="Arial" panose="020B0604020202020204" pitchFamily="34" charset="0"/>
              </a:rPr>
              <a:t>© National Museums NI </a:t>
            </a:r>
          </a:p>
          <a:p>
            <a:r>
              <a:rPr lang="en-GB" sz="1200" dirty="0">
                <a:latin typeface="Arial" panose="020B0604020202020204" pitchFamily="34" charset="0"/>
                <a:cs typeface="Arial" panose="020B0604020202020204" pitchFamily="34" charset="0"/>
              </a:rPr>
              <a:t>Ulster Museum Collection </a:t>
            </a:r>
            <a:r>
              <a:rPr lang="en-GB" sz="1200" i="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57564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extLst>
              <a:ext uri="{FF2B5EF4-FFF2-40B4-BE49-F238E27FC236}">
                <a16:creationId xmlns:a16="http://schemas.microsoft.com/office/drawing/2014/main" id="{97D7326B-6A8D-754B-890B-6D9471AEA764}"/>
              </a:ext>
            </a:extLst>
          </p:cNvPr>
          <p:cNvPicPr>
            <a:picLocks noChangeAspect="1"/>
          </p:cNvPicPr>
          <p:nvPr/>
        </p:nvPicPr>
        <p:blipFill>
          <a:blip r:embed="rId3"/>
          <a:stretch>
            <a:fillRect/>
          </a:stretch>
        </p:blipFill>
        <p:spPr>
          <a:xfrm>
            <a:off x="4117783" y="3898982"/>
            <a:ext cx="3956433" cy="2173130"/>
          </a:xfrm>
          <a:prstGeom prst="rect">
            <a:avLst/>
          </a:prstGeom>
          <a:ln w="76200">
            <a:solidFill>
              <a:schemeClr val="bg2"/>
            </a:solidFill>
          </a:ln>
        </p:spPr>
      </p:pic>
      <p:sp>
        <p:nvSpPr>
          <p:cNvPr id="6" name="TextBox 5">
            <a:extLst>
              <a:ext uri="{FF2B5EF4-FFF2-40B4-BE49-F238E27FC236}">
                <a16:creationId xmlns:a16="http://schemas.microsoft.com/office/drawing/2014/main" id="{27D6097C-AC77-6949-80C5-2C22B1200AFB}"/>
              </a:ext>
            </a:extLst>
          </p:cNvPr>
          <p:cNvSpPr txBox="1"/>
          <p:nvPr/>
        </p:nvSpPr>
        <p:spPr>
          <a:xfrm>
            <a:off x="2583462" y="1832267"/>
            <a:ext cx="7025076" cy="1200329"/>
          </a:xfrm>
          <a:prstGeom prst="rect">
            <a:avLst/>
          </a:prstGeom>
          <a:noFill/>
        </p:spPr>
        <p:txBody>
          <a:bodyPr wrap="square" rtlCol="0">
            <a:spAutoFit/>
          </a:bodyPr>
          <a:lstStyle/>
          <a:p>
            <a:pPr algn="ctr"/>
            <a:r>
              <a:rPr lang="en-GB" sz="2400" b="1" dirty="0">
                <a:solidFill>
                  <a:srgbClr val="5B6A97"/>
                </a:solidFill>
                <a:latin typeface="Arial" panose="020B0604020202020204" pitchFamily="34" charset="0"/>
                <a:cs typeface="Arial" panose="020B0604020202020204" pitchFamily="34" charset="0"/>
              </a:rPr>
              <a:t>Watch this short video about how unionism and nationalism developed in Ireland </a:t>
            </a:r>
          </a:p>
          <a:p>
            <a:pPr algn="ctr"/>
            <a:r>
              <a:rPr lang="en-GB" sz="2400" b="1" dirty="0">
                <a:solidFill>
                  <a:srgbClr val="5B6A97"/>
                </a:solidFill>
                <a:latin typeface="Arial" panose="020B0604020202020204" pitchFamily="34" charset="0"/>
                <a:cs typeface="Arial" panose="020B0604020202020204" pitchFamily="34" charset="0"/>
              </a:rPr>
              <a:t>during the 19th century.</a:t>
            </a:r>
          </a:p>
        </p:txBody>
      </p:sp>
      <p:pic>
        <p:nvPicPr>
          <p:cNvPr id="19" name="Picture 18">
            <a:hlinkClick r:id="rId2"/>
            <a:extLst>
              <a:ext uri="{FF2B5EF4-FFF2-40B4-BE49-F238E27FC236}">
                <a16:creationId xmlns:a16="http://schemas.microsoft.com/office/drawing/2014/main" id="{48BE302E-241A-6441-9E15-536525A65D6D}"/>
              </a:ext>
            </a:extLst>
          </p:cNvPr>
          <p:cNvPicPr>
            <a:picLocks noChangeAspect="1"/>
          </p:cNvPicPr>
          <p:nvPr/>
        </p:nvPicPr>
        <p:blipFill>
          <a:blip r:embed="rId4"/>
          <a:stretch>
            <a:fillRect/>
          </a:stretch>
        </p:blipFill>
        <p:spPr>
          <a:xfrm>
            <a:off x="5698315" y="3098135"/>
            <a:ext cx="842127" cy="590896"/>
          </a:xfrm>
          <a:prstGeom prst="rect">
            <a:avLst/>
          </a:prstGeom>
        </p:spPr>
      </p:pic>
    </p:spTree>
    <p:extLst>
      <p:ext uri="{BB962C8B-B14F-4D97-AF65-F5344CB8AC3E}">
        <p14:creationId xmlns:p14="http://schemas.microsoft.com/office/powerpoint/2010/main" val="2361606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06125FA-E9D5-B84A-9BA4-E736AD62BD51}"/>
              </a:ext>
            </a:extLst>
          </p:cNvPr>
          <p:cNvSpPr txBox="1"/>
          <p:nvPr/>
        </p:nvSpPr>
        <p:spPr>
          <a:xfrm>
            <a:off x="594000" y="2059200"/>
            <a:ext cx="10569177" cy="2831544"/>
          </a:xfrm>
          <a:prstGeom prst="rect">
            <a:avLst/>
          </a:prstGeom>
          <a:noFill/>
        </p:spPr>
        <p:txBody>
          <a:bodyPr wrap="square" rtlCol="0">
            <a:spAutoFit/>
          </a:bodyPr>
          <a:lstStyle/>
          <a:p>
            <a:pPr marL="342900" lvl="0" indent="-342900">
              <a:spcAft>
                <a:spcPts val="600"/>
              </a:spcAft>
              <a:buClr>
                <a:srgbClr val="5B6A97"/>
              </a:buClr>
              <a:buFont typeface="Arial" panose="020B0604020202020204" pitchFamily="34" charset="0"/>
              <a:buChar char="•"/>
            </a:pPr>
            <a:r>
              <a:rPr lang="en-GB" sz="2400" dirty="0">
                <a:latin typeface="Arial" panose="020B0604020202020204" pitchFamily="34" charset="0"/>
                <a:cs typeface="Arial" panose="020B0604020202020204" pitchFamily="34" charset="0"/>
              </a:rPr>
              <a:t>The four Ulster unionist postcards you will be looking at give an insight into the Home Rule crisis of 1910⎼1914 and how Ireland came to be divided politically several years later.  Nationalists had their own postcards and other forms of propaganda in favour of Home Rule.</a:t>
            </a:r>
          </a:p>
          <a:p>
            <a:pPr marL="342900" lvl="0" indent="-342900">
              <a:spcAft>
                <a:spcPts val="600"/>
              </a:spcAft>
              <a:buClr>
                <a:srgbClr val="5B6A97"/>
              </a:buClr>
              <a:buFont typeface="Arial" panose="020B0604020202020204" pitchFamily="34" charset="0"/>
              <a:buChar char="•"/>
            </a:pPr>
            <a:r>
              <a:rPr lang="en-GB" sz="2400" dirty="0">
                <a:latin typeface="Arial" panose="020B0604020202020204" pitchFamily="34" charset="0"/>
                <a:cs typeface="Arial" panose="020B0604020202020204" pitchFamily="34" charset="0"/>
              </a:rPr>
              <a:t>Think about what message each postcard is trying to present and how it is done. Do the messages link to what you learned in Unit 1?  </a:t>
            </a:r>
          </a:p>
          <a:p>
            <a:pPr marL="342900" lvl="0" indent="-342900">
              <a:buClr>
                <a:srgbClr val="5B6A97"/>
              </a:buClr>
              <a:buFont typeface="Arial" panose="020B0604020202020204" pitchFamily="34" charset="0"/>
              <a:buChar char="•"/>
            </a:pPr>
            <a:r>
              <a:rPr lang="en-GB" sz="2400" dirty="0">
                <a:latin typeface="Arial" panose="020B0604020202020204" pitchFamily="34" charset="0"/>
                <a:cs typeface="Arial" panose="020B0604020202020204" pitchFamily="34" charset="0"/>
              </a:rPr>
              <a:t>How would nationalists have reacted to them, do you think?</a:t>
            </a:r>
          </a:p>
        </p:txBody>
      </p:sp>
      <p:sp>
        <p:nvSpPr>
          <p:cNvPr id="9" name="TextBox 8">
            <a:extLst>
              <a:ext uri="{FF2B5EF4-FFF2-40B4-BE49-F238E27FC236}">
                <a16:creationId xmlns:a16="http://schemas.microsoft.com/office/drawing/2014/main" id="{87B1ABF9-0C9D-E141-8ECD-EF5F1F1F546B}"/>
              </a:ext>
            </a:extLst>
          </p:cNvPr>
          <p:cNvSpPr txBox="1"/>
          <p:nvPr/>
        </p:nvSpPr>
        <p:spPr>
          <a:xfrm>
            <a:off x="605642" y="1327234"/>
            <a:ext cx="6861958" cy="584775"/>
          </a:xfrm>
          <a:prstGeom prst="rect">
            <a:avLst/>
          </a:prstGeom>
          <a:noFill/>
        </p:spPr>
        <p:txBody>
          <a:bodyPr wrap="square" rtlCol="0">
            <a:spAutoFit/>
          </a:bodyPr>
          <a:lstStyle/>
          <a:p>
            <a:r>
              <a:rPr lang="en-US" sz="3200" b="1" dirty="0">
                <a:solidFill>
                  <a:srgbClr val="5B6A97"/>
                </a:solidFill>
                <a:latin typeface="Arial" panose="020B0604020202020204" pitchFamily="34" charset="0"/>
                <a:cs typeface="Arial" panose="020B0604020202020204" pitchFamily="34" charset="0"/>
              </a:rPr>
              <a:t>Unionist propaganda campaigns</a:t>
            </a:r>
            <a:endParaRPr lang="en-GB" sz="3200" b="1" dirty="0">
              <a:solidFill>
                <a:srgbClr val="5B6A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72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5724820" cy="584775"/>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‘We won’t have Home Rule</a:t>
            </a:r>
            <a:r>
              <a:rPr lang="en-GB" sz="3200" dirty="0">
                <a:solidFill>
                  <a:srgbClr val="5B6A97"/>
                </a:solidFill>
                <a:latin typeface="Arial" panose="020B0604020202020204" pitchFamily="34" charset="0"/>
                <a:cs typeface="Arial" panose="020B0604020202020204" pitchFamily="34" charset="0"/>
              </a:rPr>
              <a:t>’</a:t>
            </a:r>
            <a:endParaRPr lang="en-GB" sz="3200" b="1" dirty="0">
              <a:solidFill>
                <a:srgbClr val="5B6A97"/>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877159" y="2132762"/>
            <a:ext cx="2647950" cy="4025272"/>
          </a:xfrm>
          <a:prstGeom prst="rect">
            <a:avLst/>
          </a:prstGeom>
          <a:ln w="76200">
            <a:solidFill>
              <a:schemeClr val="bg2"/>
            </a:solidFill>
          </a:ln>
        </p:spPr>
      </p:pic>
      <p:sp>
        <p:nvSpPr>
          <p:cNvPr id="4" name="Rectangle 3">
            <a:extLst>
              <a:ext uri="{FF2B5EF4-FFF2-40B4-BE49-F238E27FC236}">
                <a16:creationId xmlns:a16="http://schemas.microsoft.com/office/drawing/2014/main" id="{38C395B0-3471-2341-8CFB-2DFA84783436}"/>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LEARN MORE</a:t>
            </a:r>
          </a:p>
          <a:p>
            <a:pPr lvl="0"/>
            <a:endParaRPr lang="en-GB" sz="1400" b="1" dirty="0">
              <a:solidFill>
                <a:schemeClr val="tx1"/>
              </a:solidFill>
              <a:latin typeface="Arial" panose="020B0604020202020204" pitchFamily="34" charset="0"/>
              <a:cs typeface="Arial" panose="020B0604020202020204" pitchFamily="34" charset="0"/>
            </a:endParaRPr>
          </a:p>
          <a:p>
            <a:pPr lvl="0"/>
            <a:r>
              <a:rPr lang="en-GB" sz="1400" b="1" dirty="0">
                <a:solidFill>
                  <a:schemeClr val="tx1"/>
                </a:solidFill>
                <a:latin typeface="Arial" panose="020B0604020202020204" pitchFamily="34" charset="0"/>
                <a:cs typeface="Arial" panose="020B0604020202020204" pitchFamily="34" charset="0"/>
              </a:rPr>
              <a:t>See page 11 </a:t>
            </a:r>
            <a:r>
              <a:rPr lang="en-GB" sz="1400" dirty="0">
                <a:solidFill>
                  <a:schemeClr val="tx1"/>
                </a:solidFill>
                <a:latin typeface="Arial" panose="020B0604020202020204" pitchFamily="34" charset="0"/>
                <a:cs typeface="Arial" panose="020B0604020202020204" pitchFamily="34" charset="0"/>
              </a:rPr>
              <a:t>for information on Sir Edward Carson and James Craig, the main Ulster unionist leaders. The other picture is of Colonel Robert Wallace. He was a close friend of Craig, a key figure for the Ulster unionists and County Grand Master of the Orange Order in Belfast.  </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b="1" dirty="0">
                <a:solidFill>
                  <a:schemeClr val="tx1"/>
                </a:solidFill>
                <a:latin typeface="Arial" panose="020B0604020202020204" pitchFamily="34" charset="0"/>
                <a:cs typeface="Arial" panose="020B0604020202020204" pitchFamily="34" charset="0"/>
              </a:rPr>
              <a:t>See page 9 </a:t>
            </a:r>
            <a:r>
              <a:rPr lang="en-GB" sz="1400" dirty="0">
                <a:solidFill>
                  <a:schemeClr val="tx1"/>
                </a:solidFill>
                <a:latin typeface="Arial" panose="020B0604020202020204" pitchFamily="34" charset="0"/>
                <a:cs typeface="Arial" panose="020B0604020202020204" pitchFamily="34" charset="0"/>
              </a:rPr>
              <a:t>for the importance of the Orange Order in the unionist campaign.  Wallace’s family home, Myra Castle near Downpatrick, was used as a location for the filming of Game of Thrones nearly 100 years later!</a:t>
            </a:r>
          </a:p>
          <a:p>
            <a:pPr algn="ctr"/>
            <a:endParaRPr lang="en-GB" dirty="0"/>
          </a:p>
        </p:txBody>
      </p:sp>
    </p:spTree>
    <p:extLst>
      <p:ext uri="{BB962C8B-B14F-4D97-AF65-F5344CB8AC3E}">
        <p14:creationId xmlns:p14="http://schemas.microsoft.com/office/powerpoint/2010/main" val="231747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5724820" cy="584775"/>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‘We won’t have Home Rule</a:t>
            </a:r>
            <a:r>
              <a:rPr lang="en-GB" sz="3200" dirty="0">
                <a:solidFill>
                  <a:srgbClr val="5B6A97"/>
                </a:solidFill>
                <a:latin typeface="Arial" panose="020B0604020202020204" pitchFamily="34" charset="0"/>
                <a:cs typeface="Arial" panose="020B0604020202020204" pitchFamily="34" charset="0"/>
              </a:rPr>
              <a:t>’</a:t>
            </a:r>
            <a:endParaRPr lang="en-GB" sz="3200" b="1" dirty="0">
              <a:solidFill>
                <a:srgbClr val="5B6A97"/>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877159" y="2132762"/>
            <a:ext cx="2647950" cy="4025272"/>
          </a:xfrm>
          <a:prstGeom prst="rect">
            <a:avLst/>
          </a:prstGeom>
          <a:ln w="76200">
            <a:solidFill>
              <a:schemeClr val="bg2"/>
            </a:solidFill>
          </a:ln>
        </p:spPr>
      </p:pic>
      <p:sp>
        <p:nvSpPr>
          <p:cNvPr id="6" name="Rectangle 5">
            <a:extLst>
              <a:ext uri="{FF2B5EF4-FFF2-40B4-BE49-F238E27FC236}">
                <a16:creationId xmlns:a16="http://schemas.microsoft.com/office/drawing/2014/main" id="{C2164E8C-3336-D049-B293-A2F4F793D3D0}"/>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KEY QUESTIONS</a:t>
            </a:r>
          </a:p>
          <a:p>
            <a:pPr lvl="0"/>
            <a:endParaRPr lang="en-GB" sz="1400" b="1"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Why do you think the army ranks of Colonel and Captain are shown below two of the pictures, and the titles of M.P. below two?  </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What was K.C. below Carson’s picture, do you think?  </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Why is King William III shown, and what is the significance of the flags and crown?  What do the unionists mean by the words used in the postcard?</a:t>
            </a:r>
          </a:p>
        </p:txBody>
      </p:sp>
    </p:spTree>
    <p:extLst>
      <p:ext uri="{BB962C8B-B14F-4D97-AF65-F5344CB8AC3E}">
        <p14:creationId xmlns:p14="http://schemas.microsoft.com/office/powerpoint/2010/main" val="1451426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5724820" cy="584775"/>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‘For God and the King’</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877159" y="2147399"/>
            <a:ext cx="2647950" cy="3995997"/>
          </a:xfrm>
          <a:prstGeom prst="rect">
            <a:avLst/>
          </a:prstGeom>
          <a:ln w="76200">
            <a:solidFill>
              <a:schemeClr val="bg2"/>
            </a:solidFill>
          </a:ln>
        </p:spPr>
      </p:pic>
      <p:sp>
        <p:nvSpPr>
          <p:cNvPr id="6" name="Rectangle 5">
            <a:extLst>
              <a:ext uri="{FF2B5EF4-FFF2-40B4-BE49-F238E27FC236}">
                <a16:creationId xmlns:a16="http://schemas.microsoft.com/office/drawing/2014/main" id="{3D9DE502-D1A2-8F46-9207-7BABB49FF9A6}"/>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LEARN MORE</a:t>
            </a:r>
          </a:p>
          <a:p>
            <a:pPr lvl="0"/>
            <a:endParaRPr lang="en-GB" sz="1400" b="1"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This card was posted in 1912 by a unionist in the city of Derry/Londonderry to a friend in Larne, county Antrim.  </a:t>
            </a:r>
          </a:p>
        </p:txBody>
      </p:sp>
    </p:spTree>
    <p:extLst>
      <p:ext uri="{BB962C8B-B14F-4D97-AF65-F5344CB8AC3E}">
        <p14:creationId xmlns:p14="http://schemas.microsoft.com/office/powerpoint/2010/main" val="2678543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605642" y="1327234"/>
            <a:ext cx="5724820" cy="584775"/>
          </a:xfrm>
          <a:prstGeom prst="rect">
            <a:avLst/>
          </a:prstGeom>
          <a:noFill/>
        </p:spPr>
        <p:txBody>
          <a:bodyPr wrap="square" rtlCol="0">
            <a:spAutoFit/>
          </a:bodyPr>
          <a:lstStyle/>
          <a:p>
            <a:r>
              <a:rPr lang="en-GB" sz="3200" b="1" dirty="0">
                <a:solidFill>
                  <a:srgbClr val="5B6A97"/>
                </a:solidFill>
                <a:latin typeface="Arial" panose="020B0604020202020204" pitchFamily="34" charset="0"/>
                <a:cs typeface="Arial" panose="020B0604020202020204" pitchFamily="34" charset="0"/>
              </a:rPr>
              <a:t>‘For God and the King’</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877159" y="2147399"/>
            <a:ext cx="2647950" cy="3995997"/>
          </a:xfrm>
          <a:prstGeom prst="rect">
            <a:avLst/>
          </a:prstGeom>
          <a:ln w="76200">
            <a:solidFill>
              <a:schemeClr val="bg2"/>
            </a:solidFill>
          </a:ln>
        </p:spPr>
      </p:pic>
      <p:sp>
        <p:nvSpPr>
          <p:cNvPr id="6" name="Rectangle 5">
            <a:extLst>
              <a:ext uri="{FF2B5EF4-FFF2-40B4-BE49-F238E27FC236}">
                <a16:creationId xmlns:a16="http://schemas.microsoft.com/office/drawing/2014/main" id="{E5899595-E014-594F-BFF5-5DC00802DF76}"/>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KEY QUESTIONS</a:t>
            </a:r>
          </a:p>
          <a:p>
            <a:pPr lvl="0"/>
            <a:endParaRPr lang="en-GB" sz="1400" b="1"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From what you learned in Unit 1, what do you think the slogan ‘Shut the Gates Again’ refers to?</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b="1" dirty="0">
                <a:solidFill>
                  <a:schemeClr val="tx1"/>
                </a:solidFill>
                <a:latin typeface="Arial" panose="020B0604020202020204" pitchFamily="34" charset="0"/>
                <a:cs typeface="Arial" panose="020B0604020202020204" pitchFamily="34" charset="0"/>
              </a:rPr>
              <a:t>See page 8 </a:t>
            </a:r>
            <a:r>
              <a:rPr lang="en-GB" sz="1400" dirty="0">
                <a:solidFill>
                  <a:schemeClr val="tx1"/>
                </a:solidFill>
                <a:latin typeface="Arial" panose="020B0604020202020204" pitchFamily="34" charset="0"/>
                <a:cs typeface="Arial" panose="020B0604020202020204" pitchFamily="34" charset="0"/>
              </a:rPr>
              <a:t>for reference to the words ‘Ulster will fight and Ulster will be right’.  Who used them in a speech in Belfast in 1886?  </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What is the importance of the other slogans and images, including the Red Hand, do you think?</a:t>
            </a:r>
          </a:p>
        </p:txBody>
      </p:sp>
    </p:spTree>
    <p:extLst>
      <p:ext uri="{BB962C8B-B14F-4D97-AF65-F5344CB8AC3E}">
        <p14:creationId xmlns:p14="http://schemas.microsoft.com/office/powerpoint/2010/main" val="285436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799071" y="1327234"/>
            <a:ext cx="5490359" cy="1077218"/>
          </a:xfrm>
          <a:prstGeom prst="rect">
            <a:avLst/>
          </a:prstGeom>
          <a:noFill/>
        </p:spPr>
        <p:txBody>
          <a:bodyPr wrap="square" rtlCol="0">
            <a:spAutoFit/>
          </a:bodyPr>
          <a:lstStyle/>
          <a:p>
            <a:pPr algn="ctr"/>
            <a:r>
              <a:rPr lang="en-GB" sz="3200" b="1" dirty="0">
                <a:solidFill>
                  <a:srgbClr val="5B6A97"/>
                </a:solidFill>
                <a:latin typeface="Arial" panose="020B0604020202020204" pitchFamily="34" charset="0"/>
                <a:cs typeface="Arial" panose="020B0604020202020204" pitchFamily="34" charset="0"/>
              </a:rPr>
              <a:t>‘Donegall Place Belfast under Home Rule’</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171061" y="2948576"/>
            <a:ext cx="4746379" cy="3059276"/>
          </a:xfrm>
          <a:prstGeom prst="rect">
            <a:avLst/>
          </a:prstGeom>
          <a:ln w="76200">
            <a:solidFill>
              <a:schemeClr val="bg2"/>
            </a:solidFill>
          </a:ln>
        </p:spPr>
      </p:pic>
      <p:sp>
        <p:nvSpPr>
          <p:cNvPr id="6" name="Rectangle 5">
            <a:extLst>
              <a:ext uri="{FF2B5EF4-FFF2-40B4-BE49-F238E27FC236}">
                <a16:creationId xmlns:a16="http://schemas.microsoft.com/office/drawing/2014/main" id="{A9747726-43E2-7144-B90C-2BA2C4A964CE}"/>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LEARN MORE</a:t>
            </a:r>
          </a:p>
          <a:p>
            <a:pPr lvl="0"/>
            <a:endParaRPr lang="en-GB" sz="1400" b="1"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The card is from 1912. The view is of the City Hall, pride and joy of unionists in Belfast 100 years ago. It had only been built in 1906. The artist is looking at it from Donegall Place, standing roughly between where the Boots and Marks and Spencer stores are today. </a:t>
            </a:r>
          </a:p>
          <a:p>
            <a:pPr lvl="0"/>
            <a:r>
              <a:rPr lang="en-GB" sz="1400" dirty="0">
                <a:solidFill>
                  <a:schemeClr val="tx1"/>
                </a:solidFill>
                <a:latin typeface="Arial" panose="020B0604020202020204" pitchFamily="34" charset="0"/>
                <a:cs typeface="Arial" panose="020B0604020202020204" pitchFamily="34" charset="0"/>
              </a:rPr>
              <a:t> </a:t>
            </a:r>
          </a:p>
          <a:p>
            <a:pPr lvl="0"/>
            <a:r>
              <a:rPr lang="en-GB" sz="1400" dirty="0">
                <a:solidFill>
                  <a:schemeClr val="tx1"/>
                </a:solidFill>
                <a:latin typeface="Arial" panose="020B0604020202020204" pitchFamily="34" charset="0"/>
                <a:cs typeface="Arial" panose="020B0604020202020204" pitchFamily="34" charset="0"/>
              </a:rPr>
              <a:t>The shop on the left, with a ‘To Let’ sign, is Robinson and Cleaver, at that time the biggest and most luxurious department store in the city. This junction would have been busy with motor vehicles and shoppers in 1912.</a:t>
            </a:r>
          </a:p>
          <a:p>
            <a:pPr lvl="0"/>
            <a:endParaRPr lang="en-GB" sz="1400" dirty="0">
              <a:solidFill>
                <a:schemeClr val="tx1"/>
              </a:solidFill>
              <a:latin typeface="Arial" panose="020B0604020202020204" pitchFamily="34" charset="0"/>
              <a:cs typeface="Arial" panose="020B0604020202020204" pitchFamily="34" charset="0"/>
            </a:endParaRPr>
          </a:p>
          <a:p>
            <a:pPr lvl="0"/>
            <a:r>
              <a:rPr lang="en-GB" sz="1400" dirty="0">
                <a:solidFill>
                  <a:schemeClr val="tx1"/>
                </a:solidFill>
                <a:latin typeface="Arial" panose="020B0604020202020204" pitchFamily="34" charset="0"/>
                <a:cs typeface="Arial" panose="020B0604020202020204" pitchFamily="34" charset="0"/>
              </a:rPr>
              <a:t>The two main statues are of John Redmond and Joseph Devlin. Whose statue in real life occupied then and still occupies today that central position in front of the City Hall? </a:t>
            </a:r>
            <a:r>
              <a:rPr lang="en-GB" sz="1400" b="1" dirty="0">
                <a:solidFill>
                  <a:schemeClr val="tx1"/>
                </a:solidFill>
                <a:latin typeface="Arial" panose="020B0604020202020204" pitchFamily="34" charset="0"/>
                <a:cs typeface="Arial" panose="020B0604020202020204" pitchFamily="34" charset="0"/>
              </a:rPr>
              <a:t>See pages 9, 10 and 13</a:t>
            </a:r>
            <a:r>
              <a:rPr lang="en-GB" sz="1400" dirty="0">
                <a:solidFill>
                  <a:schemeClr val="tx1"/>
                </a:solidFill>
                <a:latin typeface="Arial" panose="020B0604020202020204" pitchFamily="34" charset="0"/>
                <a:cs typeface="Arial" panose="020B0604020202020204" pitchFamily="34" charset="0"/>
              </a:rPr>
              <a:t> for information on these nationalist leaders. </a:t>
            </a:r>
          </a:p>
        </p:txBody>
      </p:sp>
    </p:spTree>
    <p:extLst>
      <p:ext uri="{BB962C8B-B14F-4D97-AF65-F5344CB8AC3E}">
        <p14:creationId xmlns:p14="http://schemas.microsoft.com/office/powerpoint/2010/main" val="171190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F10F709-37A1-3F47-9C5F-8F0DFE28A822}"/>
              </a:ext>
            </a:extLst>
          </p:cNvPr>
          <p:cNvSpPr txBox="1"/>
          <p:nvPr/>
        </p:nvSpPr>
        <p:spPr>
          <a:xfrm>
            <a:off x="799071" y="1327234"/>
            <a:ext cx="5490359" cy="1077218"/>
          </a:xfrm>
          <a:prstGeom prst="rect">
            <a:avLst/>
          </a:prstGeom>
          <a:noFill/>
        </p:spPr>
        <p:txBody>
          <a:bodyPr wrap="square" rtlCol="0">
            <a:spAutoFit/>
          </a:bodyPr>
          <a:lstStyle/>
          <a:p>
            <a:pPr algn="ctr"/>
            <a:r>
              <a:rPr lang="en-GB" sz="3200" b="1" dirty="0">
                <a:solidFill>
                  <a:srgbClr val="5B6A97"/>
                </a:solidFill>
                <a:latin typeface="Arial" panose="020B0604020202020204" pitchFamily="34" charset="0"/>
                <a:cs typeface="Arial" panose="020B0604020202020204" pitchFamily="34" charset="0"/>
              </a:rPr>
              <a:t>‘Donegall Place Belfast under Home Rule’</a:t>
            </a:r>
          </a:p>
        </p:txBody>
      </p:sp>
      <p:pic>
        <p:nvPicPr>
          <p:cNvPr id="3" name="Picture 2">
            <a:extLst>
              <a:ext uri="{FF2B5EF4-FFF2-40B4-BE49-F238E27FC236}">
                <a16:creationId xmlns:a16="http://schemas.microsoft.com/office/drawing/2014/main" id="{BD7820B3-F245-024A-80C0-837480091895}"/>
              </a:ext>
            </a:extLst>
          </p:cNvPr>
          <p:cNvPicPr>
            <a:picLocks noChangeAspect="1"/>
          </p:cNvPicPr>
          <p:nvPr/>
        </p:nvPicPr>
        <p:blipFill>
          <a:blip r:embed="rId2"/>
          <a:stretch>
            <a:fillRect/>
          </a:stretch>
        </p:blipFill>
        <p:spPr>
          <a:xfrm>
            <a:off x="1171061" y="2948576"/>
            <a:ext cx="4746379" cy="3059276"/>
          </a:xfrm>
          <a:prstGeom prst="rect">
            <a:avLst/>
          </a:prstGeom>
          <a:ln w="76200">
            <a:solidFill>
              <a:schemeClr val="bg2"/>
            </a:solidFill>
          </a:ln>
        </p:spPr>
      </p:pic>
      <p:sp>
        <p:nvSpPr>
          <p:cNvPr id="6" name="Rectangle 5">
            <a:extLst>
              <a:ext uri="{FF2B5EF4-FFF2-40B4-BE49-F238E27FC236}">
                <a16:creationId xmlns:a16="http://schemas.microsoft.com/office/drawing/2014/main" id="{71233B2D-2477-0F4A-B422-114977D1DD34}"/>
              </a:ext>
            </a:extLst>
          </p:cNvPr>
          <p:cNvSpPr/>
          <p:nvPr/>
        </p:nvSpPr>
        <p:spPr>
          <a:xfrm>
            <a:off x="8510954" y="997609"/>
            <a:ext cx="3681046" cy="58603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216000" rtlCol="0" anchor="t"/>
          <a:lstStyle/>
          <a:p>
            <a:endParaRPr lang="en-GB" sz="1600" b="1" dirty="0">
              <a:solidFill>
                <a:srgbClr val="5B6A97"/>
              </a:solidFill>
              <a:latin typeface="Arial" panose="020B0604020202020204" pitchFamily="34" charset="0"/>
              <a:cs typeface="Arial" panose="020B0604020202020204" pitchFamily="34" charset="0"/>
            </a:endParaRPr>
          </a:p>
          <a:p>
            <a:r>
              <a:rPr lang="en-GB" sz="1600" b="1" dirty="0">
                <a:solidFill>
                  <a:srgbClr val="5B6A97"/>
                </a:solidFill>
                <a:latin typeface="Arial" panose="020B0604020202020204" pitchFamily="34" charset="0"/>
                <a:cs typeface="Arial" panose="020B0604020202020204" pitchFamily="34" charset="0"/>
              </a:rPr>
              <a:t>KEY QUESTIONS</a:t>
            </a:r>
          </a:p>
          <a:p>
            <a:pPr lvl="0"/>
            <a:endParaRPr lang="en-GB" sz="1400" b="1" dirty="0">
              <a:solidFill>
                <a:schemeClr val="tx1"/>
              </a:solidFill>
              <a:latin typeface="Arial" panose="020B0604020202020204" pitchFamily="34" charset="0"/>
              <a:cs typeface="Arial" panose="020B0604020202020204" pitchFamily="34" charset="0"/>
            </a:endParaRPr>
          </a:p>
          <a:p>
            <a:r>
              <a:rPr lang="en-GB" sz="1400" dirty="0">
                <a:solidFill>
                  <a:schemeClr val="tx1"/>
                </a:solidFill>
                <a:latin typeface="Arial" panose="020B0604020202020204" pitchFamily="34" charset="0"/>
                <a:cs typeface="Arial" panose="020B0604020202020204" pitchFamily="34" charset="0"/>
              </a:rPr>
              <a:t>What message about the prospect of Home Rule are the unionists trying to get across in this postcard? </a:t>
            </a:r>
          </a:p>
        </p:txBody>
      </p:sp>
    </p:spTree>
    <p:extLst>
      <p:ext uri="{BB962C8B-B14F-4D97-AF65-F5344CB8AC3E}">
        <p14:creationId xmlns:p14="http://schemas.microsoft.com/office/powerpoint/2010/main" val="910523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816</Words>
  <Application>Microsoft Macintosh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Julie Gray</dc:creator>
  <cp:lastModifiedBy>Christine McVeigh</cp:lastModifiedBy>
  <cp:revision>105</cp:revision>
  <dcterms:created xsi:type="dcterms:W3CDTF">2021-04-30T09:51:08Z</dcterms:created>
  <dcterms:modified xsi:type="dcterms:W3CDTF">2021-05-20T15:37:22Z</dcterms:modified>
</cp:coreProperties>
</file>