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9"/>
  </p:notesMasterIdLst>
  <p:sldIdLst>
    <p:sldId id="332" r:id="rId6"/>
    <p:sldId id="324" r:id="rId7"/>
    <p:sldId id="326" r:id="rId8"/>
    <p:sldId id="323" r:id="rId9"/>
    <p:sldId id="327" r:id="rId10"/>
    <p:sldId id="294" r:id="rId11"/>
    <p:sldId id="325" r:id="rId12"/>
    <p:sldId id="309" r:id="rId13"/>
    <p:sldId id="308" r:id="rId14"/>
    <p:sldId id="311" r:id="rId15"/>
    <p:sldId id="328" r:id="rId16"/>
    <p:sldId id="329" r:id="rId17"/>
    <p:sldId id="316" r:id="rId18"/>
    <p:sldId id="315" r:id="rId19"/>
    <p:sldId id="317" r:id="rId20"/>
    <p:sldId id="312" r:id="rId21"/>
    <p:sldId id="330" r:id="rId22"/>
    <p:sldId id="331" r:id="rId23"/>
    <p:sldId id="303" r:id="rId24"/>
    <p:sldId id="321" r:id="rId25"/>
    <p:sldId id="304" r:id="rId26"/>
    <p:sldId id="310" r:id="rId27"/>
    <p:sldId id="3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McMurray" initials="AM" lastIdx="1" clrIdx="0">
    <p:extLst>
      <p:ext uri="{19B8F6BF-5375-455C-9EA6-DF929625EA0E}">
        <p15:presenceInfo xmlns:p15="http://schemas.microsoft.com/office/powerpoint/2012/main" userId="7f9eaf9be5777aae" providerId="Windows Live"/>
      </p:ext>
    </p:extLst>
  </p:cmAuthor>
  <p:cmAuthor id="2" name="Pauline" initials="P" lastIdx="3" clrIdx="1">
    <p:extLst>
      <p:ext uri="{19B8F6BF-5375-455C-9EA6-DF929625EA0E}">
        <p15:presenceInfo xmlns:p15="http://schemas.microsoft.com/office/powerpoint/2012/main" userId="S::pholland@ccea.org.uk::21cc567b-2de4-40d7-8099-b41f80ebd96e" providerId="AD"/>
      </p:ext>
    </p:extLst>
  </p:cmAuthor>
  <p:cmAuthor id="3" name="Nan Millar" initials="NM" lastIdx="33" clrIdx="2">
    <p:extLst>
      <p:ext uri="{19B8F6BF-5375-455C-9EA6-DF929625EA0E}">
        <p15:presenceInfo xmlns:p15="http://schemas.microsoft.com/office/powerpoint/2012/main" userId="S::nmillar@ccea.org.uk::ca056b73-ff07-495d-bd88-b01a670d21cb" providerId="AD"/>
      </p:ext>
    </p:extLst>
  </p:cmAuthor>
  <p:cmAuthor id="4" name="Gillian Martin" initials="GM" lastIdx="4" clrIdx="3">
    <p:extLst>
      <p:ext uri="{19B8F6BF-5375-455C-9EA6-DF929625EA0E}">
        <p15:presenceInfo xmlns:p15="http://schemas.microsoft.com/office/powerpoint/2012/main" userId="S::gmartin@ccea.org.uk::10486955-b2a7-4cd8-b983-ca08f6cf2e3c" providerId="AD"/>
      </p:ext>
    </p:extLst>
  </p:cmAuthor>
  <p:cmAuthor id="5" name="Christine McVeigh" initials="CM" lastIdx="1" clrIdx="4">
    <p:extLst>
      <p:ext uri="{19B8F6BF-5375-455C-9EA6-DF929625EA0E}">
        <p15:presenceInfo xmlns:p15="http://schemas.microsoft.com/office/powerpoint/2012/main" userId="S::cmcveigh@ccea.org.uk::19793211-52c1-48c3-954d-cefd9dcdbe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F41"/>
    <a:srgbClr val="F9E791"/>
    <a:srgbClr val="A2DBD6"/>
    <a:srgbClr val="75CAC4"/>
    <a:srgbClr val="F2D743"/>
    <a:srgbClr val="E11FB7"/>
    <a:srgbClr val="FF9966"/>
    <a:srgbClr val="2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1"/>
    <p:restoredTop sz="91478" autoAdjust="0"/>
  </p:normalViewPr>
  <p:slideViewPr>
    <p:cSldViewPr snapToGrid="0" snapToObjects="1" showGuides="1">
      <p:cViewPr varScale="1">
        <p:scale>
          <a:sx n="87" d="100"/>
          <a:sy n="87" d="100"/>
        </p:scale>
        <p:origin x="208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B40E-3E89-45B2-B5F6-F6AE704F7666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1899-64BB-4E66-988F-219980AF9D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4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51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endParaRPr lang="en-GB" b="0" dirty="0"/>
          </a:p>
          <a:p>
            <a:r>
              <a:rPr lang="en-GB" b="0" dirty="0"/>
              <a:t> </a:t>
            </a:r>
          </a:p>
          <a:p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32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71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88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7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76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79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0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1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144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21899-64BB-4E66-988F-219980AF9DC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90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80F4EE-AC4F-784D-B67D-E980F8755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99" y="1512000"/>
            <a:ext cx="11383200" cy="501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377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D801-1B62-0D45-B9CA-94954FF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00" y="1512000"/>
            <a:ext cx="11383200" cy="501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64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742AD-B839-0048-B0A3-AA025178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600" y="41038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9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F860-FF57-314E-98E5-D496E6992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599" y="1512000"/>
            <a:ext cx="5408165" cy="5056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C6E24-0486-CA4B-9381-F35D681C6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214" y="1512000"/>
            <a:ext cx="5546035" cy="5056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67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6269-20BF-794B-A424-6FEB08AE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00" y="331200"/>
            <a:ext cx="9648000" cy="1094400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D189D-2A3B-A343-973B-AC259C7AA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600" y="1512000"/>
            <a:ext cx="5518800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B5350-A1CB-F44F-8193-166835E65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600" y="2393861"/>
            <a:ext cx="5518800" cy="41630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1AABF-A434-A44D-90D3-0D463FC90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102" y="1512000"/>
            <a:ext cx="5518800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28D20-CFAF-7047-9AC9-48699618D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102" y="2393861"/>
            <a:ext cx="5518800" cy="41630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7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2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2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49E8-46D8-EF45-B4A4-E0BDE511E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00" y="2512800"/>
            <a:ext cx="9144000" cy="1285171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3355-CBFD-AE4F-89FD-61F63297B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00" y="379797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747F-5805-C346-94A2-E65E4BD9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8024-9EAB-114C-B488-AE414F776D99}" type="datetimeFigureOut">
              <a:rPr lang="en-US" smtClean="0"/>
              <a:t>10/28/21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11E73-2F29-0641-8523-B31640E1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A7B94-D5A3-064A-9D7C-5409D1A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E96E-D15A-444A-A718-25ECA605D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8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AF90-173B-604E-8593-8D8A67E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A1F13-4540-7041-BA01-927D3AA3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339978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4C6D-2683-6740-A33E-90BC5EDF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8024-9EAB-114C-B488-AE414F776D99}" type="datetimeFigureOut">
              <a:rPr lang="en-US" smtClean="0"/>
              <a:t>10/28/21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59AE-20E4-2544-9B44-C05F45FA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7FA68-25D7-2A4C-9FCF-E9F50F2A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E96E-D15A-444A-A718-25ECA605D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4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0CA59-1923-1C4D-B7A6-3C2F2543385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12883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61FBC-8F02-5A40-BB3B-B0FAA91DC988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6548FD-617D-E742-BE34-ECA09A54A135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1CFAB5-F016-C848-AB87-BCB1046A6DDB}"/>
              </a:ext>
            </a:extLst>
          </p:cNvPr>
          <p:cNvSpPr/>
          <p:nvPr userDrawn="1"/>
        </p:nvSpPr>
        <p:spPr>
          <a:xfrm>
            <a:off x="0" y="6769100"/>
            <a:ext cx="12192000" cy="114300"/>
          </a:xfrm>
          <a:prstGeom prst="rect">
            <a:avLst/>
          </a:prstGeom>
          <a:solidFill>
            <a:srgbClr val="F9E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27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2B9BD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8B2BB-DD65-EE44-AAF3-3B9D20CF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11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407E-0BBB-3B4C-8A6D-6486011CF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8024-9EAB-114C-B488-AE414F776D99}" type="datetimeFigureOut">
              <a:rPr lang="en-US" smtClean="0"/>
              <a:t>10/28/21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5AED-B64C-E948-9413-F879520E9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C7C5-DF38-DF4E-918E-45A3002D1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E96E-D15A-444A-A718-25ECA605D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9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jpe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47B2-08E3-F141-8DDD-CA863561F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23258-CD9F-A24F-8E0F-B2EED215F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3D702-0E41-EF4D-9948-EC3DB286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8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13CB41-9755-4D90-BD52-F65A39B55487}"/>
              </a:ext>
            </a:extLst>
          </p:cNvPr>
          <p:cNvSpPr txBox="1"/>
          <p:nvPr/>
        </p:nvSpPr>
        <p:spPr>
          <a:xfrm>
            <a:off x="448779" y="2336400"/>
            <a:ext cx="6763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 with a partner. </a:t>
            </a:r>
          </a:p>
          <a:p>
            <a:pPr marL="342000" indent="-3420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 what you learned in this activity. </a:t>
            </a:r>
          </a:p>
          <a:p>
            <a:pPr marL="342000" indent="-3420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two examples of things you learned about fashion.</a:t>
            </a:r>
          </a:p>
          <a:p>
            <a:pPr marL="342000" indent="-3420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two examples of skills you developed.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B6463-02D4-431A-98A5-0F9406D7DDF6}"/>
              </a:ext>
            </a:extLst>
          </p:cNvPr>
          <p:cNvSpPr txBox="1"/>
          <p:nvPr/>
        </p:nvSpPr>
        <p:spPr>
          <a:xfrm>
            <a:off x="3247768" y="1373202"/>
            <a:ext cx="5696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6E20F-40C3-4A49-9A5B-76DA9CC3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605" y="1568228"/>
            <a:ext cx="1422400" cy="196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35696-EE58-1647-B4E1-671F99D64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903" y="4288824"/>
            <a:ext cx="1244600" cy="176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ECC210-4173-3C44-9692-1C409C0A2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457" y="4238024"/>
            <a:ext cx="1765300" cy="1816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5324C9-E7AA-5C47-9EF5-B113E6916299}"/>
              </a:ext>
            </a:extLst>
          </p:cNvPr>
          <p:cNvSpPr txBox="1"/>
          <p:nvPr/>
        </p:nvSpPr>
        <p:spPr>
          <a:xfrm>
            <a:off x="8651002" y="3619211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9C0F2-2DD3-C346-9A00-B2BC3EBE2784}"/>
              </a:ext>
            </a:extLst>
          </p:cNvPr>
          <p:cNvSpPr txBox="1"/>
          <p:nvPr/>
        </p:nvSpPr>
        <p:spPr>
          <a:xfrm>
            <a:off x="9959926" y="6082260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F1EA0-7C08-D048-9F18-83EB0651AA31}"/>
              </a:ext>
            </a:extLst>
          </p:cNvPr>
          <p:cNvSpPr txBox="1"/>
          <p:nvPr/>
        </p:nvSpPr>
        <p:spPr>
          <a:xfrm>
            <a:off x="7315199" y="6082260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38E18D-198B-2640-A813-FF1D2B744209}"/>
              </a:ext>
            </a:extLst>
          </p:cNvPr>
          <p:cNvCxnSpPr>
            <a:cxnSpLocks/>
          </p:cNvCxnSpPr>
          <p:nvPr/>
        </p:nvCxnSpPr>
        <p:spPr>
          <a:xfrm>
            <a:off x="9891909" y="3496246"/>
            <a:ext cx="505960" cy="61152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5DB8C9-E0CD-FB45-832E-6C77764644FF}"/>
              </a:ext>
            </a:extLst>
          </p:cNvPr>
          <p:cNvCxnSpPr>
            <a:cxnSpLocks/>
          </p:cNvCxnSpPr>
          <p:nvPr/>
        </p:nvCxnSpPr>
        <p:spPr>
          <a:xfrm flipH="1">
            <a:off x="8386667" y="3496246"/>
            <a:ext cx="505960" cy="61152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evron 13">
            <a:extLst>
              <a:ext uri="{FF2B5EF4-FFF2-40B4-BE49-F238E27FC236}">
                <a16:creationId xmlns:a16="http://schemas.microsoft.com/office/drawing/2014/main" id="{1A1BABD8-BB77-844F-AE87-0ABD3F0CD8A2}"/>
              </a:ext>
            </a:extLst>
          </p:cNvPr>
          <p:cNvSpPr/>
          <p:nvPr/>
        </p:nvSpPr>
        <p:spPr>
          <a:xfrm rot="2933533">
            <a:off x="10044098" y="3722968"/>
            <a:ext cx="228897" cy="228897"/>
          </a:xfrm>
          <a:prstGeom prst="chevron">
            <a:avLst/>
          </a:prstGeom>
          <a:solidFill>
            <a:srgbClr val="E8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72BADB-3F62-4448-99A9-D93820A271F7}"/>
              </a:ext>
            </a:extLst>
          </p:cNvPr>
          <p:cNvCxnSpPr>
            <a:cxnSpLocks/>
          </p:cNvCxnSpPr>
          <p:nvPr/>
        </p:nvCxnSpPr>
        <p:spPr>
          <a:xfrm flipH="1">
            <a:off x="8763546" y="6295062"/>
            <a:ext cx="1339559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evron 14">
            <a:extLst>
              <a:ext uri="{FF2B5EF4-FFF2-40B4-BE49-F238E27FC236}">
                <a16:creationId xmlns:a16="http://schemas.microsoft.com/office/drawing/2014/main" id="{703FCA2A-29EA-CF49-9650-FA93C82929AA}"/>
              </a:ext>
            </a:extLst>
          </p:cNvPr>
          <p:cNvSpPr/>
          <p:nvPr/>
        </p:nvSpPr>
        <p:spPr>
          <a:xfrm rot="10800000">
            <a:off x="9331378" y="6166545"/>
            <a:ext cx="228897" cy="228897"/>
          </a:xfrm>
          <a:prstGeom prst="chevron">
            <a:avLst/>
          </a:prstGeom>
          <a:solidFill>
            <a:srgbClr val="E8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DEEEF354-C22A-4243-986F-E7AE8A0679F6}"/>
              </a:ext>
            </a:extLst>
          </p:cNvPr>
          <p:cNvSpPr/>
          <p:nvPr/>
        </p:nvSpPr>
        <p:spPr>
          <a:xfrm rot="18060866">
            <a:off x="8510722" y="3694832"/>
            <a:ext cx="228897" cy="228897"/>
          </a:xfrm>
          <a:prstGeom prst="chevron">
            <a:avLst/>
          </a:prstGeom>
          <a:solidFill>
            <a:srgbClr val="E8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1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00D5-BA0E-F541-A568-E488A3DCC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B6738-230C-C44C-AEDD-36DA8D09F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BD53C-1017-234B-8D6D-5C2340F5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ABDDD-23BE-654B-A2A5-4DE7D1FAD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080" y="1756439"/>
            <a:ext cx="3363840" cy="4485119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82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65045-EF05-41DD-B090-42AF7A4E8812}"/>
              </a:ext>
            </a:extLst>
          </p:cNvPr>
          <p:cNvSpPr txBox="1"/>
          <p:nvPr/>
        </p:nvSpPr>
        <p:spPr>
          <a:xfrm>
            <a:off x="2123435" y="1371600"/>
            <a:ext cx="7945130" cy="519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is fashion advertised today?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7A06E5-87F4-BC42-976D-1C32D242F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321">
            <a:off x="4591838" y="2251592"/>
            <a:ext cx="2677086" cy="1778417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8C99AF-6881-DB45-8C85-07162E8C7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3977">
            <a:off x="613445" y="2322597"/>
            <a:ext cx="2961355" cy="1967261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621802-D35F-1F4D-950A-9CE0CBFF93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2515">
            <a:off x="8240759" y="2152185"/>
            <a:ext cx="3051760" cy="1965693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F74153-FA42-A248-A29B-7AC9137E4E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2320">
            <a:off x="1060747" y="4208067"/>
            <a:ext cx="2973155" cy="1982104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4B657F-A0AF-1048-AF5D-4AAC38B643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2412">
            <a:off x="4602615" y="4010190"/>
            <a:ext cx="3328076" cy="2212191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4FE052-EE75-0B43-853C-2111F4CC38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285">
            <a:off x="8627265" y="4218744"/>
            <a:ext cx="2951290" cy="1971003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82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A02AAD-3318-F045-844F-CF51D4C665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3856">
            <a:off x="8317753" y="1874662"/>
            <a:ext cx="3066222" cy="3809548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F5D73-3A28-7E43-B37B-89717FC7A0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4867">
            <a:off x="796164" y="2022623"/>
            <a:ext cx="2776153" cy="3717889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027A5-7EE7-A247-A557-755ED3A16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058">
            <a:off x="3523482" y="1899406"/>
            <a:ext cx="4555169" cy="3728788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20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905BB45-C8C4-4A30-91BA-B1DF89FE1EDB}"/>
              </a:ext>
            </a:extLst>
          </p:cNvPr>
          <p:cNvSpPr txBox="1"/>
          <p:nvPr/>
        </p:nvSpPr>
        <p:spPr>
          <a:xfrm>
            <a:off x="2933555" y="1371600"/>
            <a:ext cx="68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Fashion Advertisements Then and Now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C084E-8C84-5648-9DFC-82AB100F8D4B}"/>
              </a:ext>
            </a:extLst>
          </p:cNvPr>
          <p:cNvSpPr txBox="1"/>
          <p:nvPr/>
        </p:nvSpPr>
        <p:spPr>
          <a:xfrm>
            <a:off x="554400" y="2049147"/>
            <a:ext cx="44285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about</a:t>
            </a:r>
          </a:p>
          <a:p>
            <a:pPr marL="342900" lvl="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</a:t>
            </a:r>
          </a:p>
          <a:p>
            <a:pPr marL="342900" lvl="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 </a:t>
            </a:r>
          </a:p>
          <a:p>
            <a:pPr marL="342900" lvl="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</a:t>
            </a:r>
          </a:p>
          <a:p>
            <a:pPr marL="342900" lvl="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colour/tone</a:t>
            </a:r>
          </a:p>
          <a:p>
            <a:pPr marL="342900" lvl="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 </a:t>
            </a:r>
          </a:p>
          <a:p>
            <a:pPr marL="342900" lvl="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messages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D60334-B66D-C948-92C0-FA7512E899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4867">
            <a:off x="4266536" y="2303259"/>
            <a:ext cx="2776153" cy="3717889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00FF2-B580-924C-BF1C-F8A4D0E91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138">
            <a:off x="7926643" y="2266537"/>
            <a:ext cx="2897761" cy="3696437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4402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E2D30D74-9991-4842-890E-EC95475445C1}"/>
              </a:ext>
            </a:extLst>
          </p:cNvPr>
          <p:cNvSpPr/>
          <p:nvPr/>
        </p:nvSpPr>
        <p:spPr>
          <a:xfrm>
            <a:off x="5640032" y="2787961"/>
            <a:ext cx="1489817" cy="1006685"/>
          </a:xfrm>
          <a:prstGeom prst="ellipse">
            <a:avLst/>
          </a:prstGeom>
          <a:solidFill>
            <a:srgbClr val="F9E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3CB41-9755-4D90-BD52-F65A39B55487}"/>
              </a:ext>
            </a:extLst>
          </p:cNvPr>
          <p:cNvSpPr txBox="1"/>
          <p:nvPr/>
        </p:nvSpPr>
        <p:spPr>
          <a:xfrm>
            <a:off x="554401" y="2161504"/>
            <a:ext cx="46120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down two questions and ask someone in your class about what they learned in the lesson.</a:t>
            </a:r>
          </a:p>
          <a:p>
            <a:pPr marL="342000" indent="-3420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Feedback to the class.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43B0F-5274-2C4D-85D3-FD3B2D3B63A0}"/>
              </a:ext>
            </a:extLst>
          </p:cNvPr>
          <p:cNvSpPr txBox="1"/>
          <p:nvPr/>
        </p:nvSpPr>
        <p:spPr>
          <a:xfrm>
            <a:off x="4833475" y="137160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D1F6C-3C83-C542-BEB8-810259BE3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26" y="2173104"/>
            <a:ext cx="3186717" cy="404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B22F7-5FCE-9D41-BAD0-C4BEF4E138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846" y="4640169"/>
            <a:ext cx="821588" cy="882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38A1C-8AC4-8D47-AE79-8529341DF3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600" y="5134766"/>
            <a:ext cx="2157132" cy="741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307249-76B9-1D43-87FD-B838B7A3FA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898" y="4915407"/>
            <a:ext cx="719946" cy="219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0482AC-5AD1-264C-B0DB-513ED581B3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872" y="2264333"/>
            <a:ext cx="2182038" cy="15701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295BA6-E865-9446-8521-7B8E1D75B4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598" y="2881895"/>
            <a:ext cx="2066654" cy="1498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22076D-A848-CC4C-B607-315B022A6B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989" y="2780999"/>
            <a:ext cx="2095956" cy="20133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6E064C-F579-5E41-87A8-42ECFFAFFEB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148" y="4294388"/>
            <a:ext cx="1754311" cy="1534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4912CF-5EEC-1E4C-929C-3890A9F3F89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91" y="4291604"/>
            <a:ext cx="2730237" cy="1994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4EAFC-A25F-A44D-9486-A7324DC62189}"/>
              </a:ext>
            </a:extLst>
          </p:cNvPr>
          <p:cNvSpPr txBox="1"/>
          <p:nvPr/>
        </p:nvSpPr>
        <p:spPr>
          <a:xfrm>
            <a:off x="8683387" y="2314372"/>
            <a:ext cx="22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902030302020204" pitchFamily="66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27299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968E-4BAC-4D49-977E-38DDA3394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84FFB-6B85-DB45-906D-45337A4824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F8EE7-5CC5-FF48-B00B-36F5BA259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1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444C2-FAE5-4247-AF0B-C3CC21B5B8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457" y="1689341"/>
            <a:ext cx="3578801" cy="4609062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7009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9320D85-F410-9645-8B24-4BB72E1CB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838" y="2193898"/>
            <a:ext cx="1747936" cy="214033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2C145E-9F2A-41C1-BB6A-1AD1774E8857}"/>
              </a:ext>
            </a:extLst>
          </p:cNvPr>
          <p:cNvSpPr/>
          <p:nvPr/>
        </p:nvSpPr>
        <p:spPr>
          <a:xfrm rot="988539">
            <a:off x="4556994" y="3292098"/>
            <a:ext cx="2201778" cy="65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Friends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B860F-BA34-446C-BE28-306C1CF7BE2F}"/>
              </a:ext>
            </a:extLst>
          </p:cNvPr>
          <p:cNvSpPr/>
          <p:nvPr/>
        </p:nvSpPr>
        <p:spPr>
          <a:xfrm rot="901385">
            <a:off x="8174292" y="3019928"/>
            <a:ext cx="2201778" cy="76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Pop Stars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89F6CF-97E6-4E8A-927D-90D3758AF5E4}"/>
              </a:ext>
            </a:extLst>
          </p:cNvPr>
          <p:cNvSpPr/>
          <p:nvPr/>
        </p:nvSpPr>
        <p:spPr>
          <a:xfrm>
            <a:off x="59987" y="2898785"/>
            <a:ext cx="2201778" cy="49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Celebrities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FE04F-CEBF-49AF-848A-B0B8E4491867}"/>
              </a:ext>
            </a:extLst>
          </p:cNvPr>
          <p:cNvSpPr/>
          <p:nvPr/>
        </p:nvSpPr>
        <p:spPr>
          <a:xfrm rot="20974116">
            <a:off x="1168853" y="3218611"/>
            <a:ext cx="2201778" cy="81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Footballers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FAE31-C24B-4B14-91F1-E95972981CE7}"/>
              </a:ext>
            </a:extLst>
          </p:cNvPr>
          <p:cNvSpPr/>
          <p:nvPr/>
        </p:nvSpPr>
        <p:spPr>
          <a:xfrm rot="20991376">
            <a:off x="6741001" y="3376565"/>
            <a:ext cx="2201778" cy="562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Comfort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A1A62-24DE-49D3-9654-1A82EA74E6A7}"/>
              </a:ext>
            </a:extLst>
          </p:cNvPr>
          <p:cNvSpPr/>
          <p:nvPr/>
        </p:nvSpPr>
        <p:spPr>
          <a:xfrm>
            <a:off x="2990429" y="2869590"/>
            <a:ext cx="2201778" cy="69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Fitting 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5796FC-1861-47D4-A315-542C5C08FC58}"/>
              </a:ext>
            </a:extLst>
          </p:cNvPr>
          <p:cNvSpPr/>
          <p:nvPr/>
        </p:nvSpPr>
        <p:spPr>
          <a:xfrm rot="21213220">
            <a:off x="5789775" y="2797973"/>
            <a:ext cx="2201778" cy="65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Brands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8B7986-BB89-994C-840C-B9E544FE92E4}"/>
              </a:ext>
            </a:extLst>
          </p:cNvPr>
          <p:cNvSpPr txBox="1"/>
          <p:nvPr/>
        </p:nvSpPr>
        <p:spPr>
          <a:xfrm>
            <a:off x="3556425" y="1371600"/>
            <a:ext cx="507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influences your style?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ABF71-3320-8340-B713-5D24832F72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560" y="2158666"/>
            <a:ext cx="5096881" cy="4106321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3F8B1-1162-E942-89EA-B19671392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49" y="2009324"/>
            <a:ext cx="2046372" cy="16512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A3E94C-0EAD-614B-9D66-CE799F8EC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353" y="4687022"/>
            <a:ext cx="1625600" cy="165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D9085E-AA09-3646-8A7F-E269AC673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78517" y="1521317"/>
            <a:ext cx="1829867" cy="1858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31B1B5-ED96-B746-AEC8-5A8E9D68B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301921" y="4304099"/>
            <a:ext cx="2222359" cy="17932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DAAEAB-76F2-7847-AEFB-0B583ABCD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3419" y="3362594"/>
            <a:ext cx="1667528" cy="17151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A87516-B0F6-6F4E-A020-C2DA76811542}"/>
              </a:ext>
            </a:extLst>
          </p:cNvPr>
          <p:cNvSpPr txBox="1"/>
          <p:nvPr/>
        </p:nvSpPr>
        <p:spPr>
          <a:xfrm rot="20809552">
            <a:off x="608870" y="2173536"/>
            <a:ext cx="345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Celebrities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56EC2-54DF-754B-9FE4-937C475E2560}"/>
              </a:ext>
            </a:extLst>
          </p:cNvPr>
          <p:cNvSpPr txBox="1"/>
          <p:nvPr/>
        </p:nvSpPr>
        <p:spPr>
          <a:xfrm rot="388097">
            <a:off x="6724483" y="2591099"/>
            <a:ext cx="384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0ACCB0-11B5-334A-8181-0A7A1181E5E3}"/>
              </a:ext>
            </a:extLst>
          </p:cNvPr>
          <p:cNvSpPr txBox="1"/>
          <p:nvPr/>
        </p:nvSpPr>
        <p:spPr>
          <a:xfrm>
            <a:off x="9025357" y="2904472"/>
            <a:ext cx="345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4E5D52-E83E-2543-8B4D-72233EE552B5}"/>
              </a:ext>
            </a:extLst>
          </p:cNvPr>
          <p:cNvSpPr txBox="1"/>
          <p:nvPr/>
        </p:nvSpPr>
        <p:spPr>
          <a:xfrm rot="388097">
            <a:off x="8298399" y="5281030"/>
            <a:ext cx="345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Fitting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88F8C5-98EE-3C4F-9D28-5DC6BC9971E6}"/>
              </a:ext>
            </a:extLst>
          </p:cNvPr>
          <p:cNvSpPr txBox="1"/>
          <p:nvPr/>
        </p:nvSpPr>
        <p:spPr>
          <a:xfrm rot="20809552">
            <a:off x="1684298" y="4893259"/>
            <a:ext cx="345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Footballers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8350F8-F2F6-A143-82B9-00F83293EC75}"/>
              </a:ext>
            </a:extLst>
          </p:cNvPr>
          <p:cNvSpPr txBox="1"/>
          <p:nvPr/>
        </p:nvSpPr>
        <p:spPr>
          <a:xfrm rot="20636211">
            <a:off x="-634750" y="3913053"/>
            <a:ext cx="345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Brands</a:t>
            </a:r>
          </a:p>
        </p:txBody>
      </p:sp>
    </p:spTree>
    <p:extLst>
      <p:ext uri="{BB962C8B-B14F-4D97-AF65-F5344CB8AC3E}">
        <p14:creationId xmlns:p14="http://schemas.microsoft.com/office/powerpoint/2010/main" val="138218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10872459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B9C2C-BD35-9445-8EE3-84E37248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44" y="1813648"/>
            <a:ext cx="5448368" cy="4262263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1191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2496FF-47CA-430F-8DE0-BC06AC80C4DD}"/>
              </a:ext>
            </a:extLst>
          </p:cNvPr>
          <p:cNvSpPr/>
          <p:nvPr/>
        </p:nvSpPr>
        <p:spPr>
          <a:xfrm>
            <a:off x="359245" y="2066039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Women’s growing sense</a:t>
            </a:r>
          </a:p>
          <a:p>
            <a:pPr algn="ctr">
              <a:lnSpc>
                <a:spcPct val="107000"/>
              </a:lnSpc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independence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37748-2F4B-4B0E-804E-6E63E92130C5}"/>
              </a:ext>
            </a:extLst>
          </p:cNvPr>
          <p:cNvSpPr/>
          <p:nvPr/>
        </p:nvSpPr>
        <p:spPr>
          <a:xfrm>
            <a:off x="9052741" y="2066039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 culture – the glamour of movies/films, music and art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9654F-D0A9-40C1-AC89-CDC8697BCE6C}"/>
              </a:ext>
            </a:extLst>
          </p:cNvPr>
          <p:cNvSpPr/>
          <p:nvPr/>
        </p:nvSpPr>
        <p:spPr>
          <a:xfrm>
            <a:off x="359245" y="3522273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filling work roles vacated by men during and after the war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4AB14-9DE0-4605-B3CC-81DE858EA03E}"/>
              </a:ext>
            </a:extLst>
          </p:cNvPr>
          <p:cNvSpPr/>
          <p:nvPr/>
        </p:nvSpPr>
        <p:spPr>
          <a:xfrm>
            <a:off x="9052741" y="3522273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Fashion reflected people’s sense of liberation and hope after the First World War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CCEF8-2239-495B-A46C-46C48C594DD9}"/>
              </a:ext>
            </a:extLst>
          </p:cNvPr>
          <p:cNvSpPr/>
          <p:nvPr/>
        </p:nvSpPr>
        <p:spPr>
          <a:xfrm>
            <a:off x="3257077" y="2066039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rise of consumerism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9513F-4C1F-4AAD-9E91-0475BA42F978}"/>
              </a:ext>
            </a:extLst>
          </p:cNvPr>
          <p:cNvSpPr/>
          <p:nvPr/>
        </p:nvSpPr>
        <p:spPr>
          <a:xfrm>
            <a:off x="6154909" y="2066039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development of mass production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91772-8507-486D-BB61-AC547A48710A}"/>
              </a:ext>
            </a:extLst>
          </p:cNvPr>
          <p:cNvSpPr/>
          <p:nvPr/>
        </p:nvSpPr>
        <p:spPr>
          <a:xfrm>
            <a:off x="3257077" y="3522273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Innovative fashion designers 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4A3D90-2CF2-488C-8300-63DE9C664013}"/>
              </a:ext>
            </a:extLst>
          </p:cNvPr>
          <p:cNvSpPr/>
          <p:nvPr/>
        </p:nvSpPr>
        <p:spPr>
          <a:xfrm>
            <a:off x="6154909" y="3522273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and travel enabled fashion trends to spread to different countries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18CDB2-59C7-4BE4-9FC0-7214F2D97D07}"/>
              </a:ext>
            </a:extLst>
          </p:cNvPr>
          <p:cNvSpPr/>
          <p:nvPr/>
        </p:nvSpPr>
        <p:spPr>
          <a:xfrm>
            <a:off x="3257077" y="4981785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fabrics  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525B8-6DB4-4D48-A9B2-4DDE621B261E}"/>
              </a:ext>
            </a:extLst>
          </p:cNvPr>
          <p:cNvSpPr/>
          <p:nvPr/>
        </p:nvSpPr>
        <p:spPr>
          <a:xfrm>
            <a:off x="6154909" y="4981785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People’s desire to be like the film stars of the time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70D7D1-4BF0-4F28-B2B4-CBDCA84C6FF2}"/>
              </a:ext>
            </a:extLst>
          </p:cNvPr>
          <p:cNvSpPr/>
          <p:nvPr/>
        </p:nvSpPr>
        <p:spPr>
          <a:xfrm>
            <a:off x="359245" y="4981785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Film Stars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E3CEE7-73F8-439E-BC52-5F34E7AF8CE6}"/>
              </a:ext>
            </a:extLst>
          </p:cNvPr>
          <p:cNvSpPr/>
          <p:nvPr/>
        </p:nvSpPr>
        <p:spPr>
          <a:xfrm>
            <a:off x="9052741" y="4981785"/>
            <a:ext cx="2752725" cy="1247775"/>
          </a:xfrm>
          <a:prstGeom prst="rect">
            <a:avLst/>
          </a:prstGeom>
          <a:ln w="57150">
            <a:solidFill>
              <a:srgbClr val="F9E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 of marketing and advertising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812EE-A58C-B24B-9D4B-A97F07D71ABD}"/>
              </a:ext>
            </a:extLst>
          </p:cNvPr>
          <p:cNvSpPr txBox="1"/>
          <p:nvPr/>
        </p:nvSpPr>
        <p:spPr>
          <a:xfrm>
            <a:off x="2273644" y="1371600"/>
            <a:ext cx="815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Fashion Influences Statement Cards </a:t>
            </a: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1920s</a:t>
            </a:r>
          </a:p>
        </p:txBody>
      </p:sp>
    </p:spTree>
    <p:extLst>
      <p:ext uri="{BB962C8B-B14F-4D97-AF65-F5344CB8AC3E}">
        <p14:creationId xmlns:p14="http://schemas.microsoft.com/office/powerpoint/2010/main" val="252140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10872459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65045-EF05-41DD-B090-42AF7A4E8812}"/>
              </a:ext>
            </a:extLst>
          </p:cNvPr>
          <p:cNvSpPr txBox="1"/>
          <p:nvPr/>
        </p:nvSpPr>
        <p:spPr>
          <a:xfrm>
            <a:off x="395823" y="1980799"/>
            <a:ext cx="11664372" cy="1952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E8CF41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statement cards to build a wall.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E8CF41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the statements and their importance on influencing fashion in the 1920s.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E8CF41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the statement cards in order of importance, most important at the bottom of the wall and least important at the top.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85CD6F-A4B4-4248-A48E-DF8EC649B14E}"/>
              </a:ext>
            </a:extLst>
          </p:cNvPr>
          <p:cNvGrpSpPr/>
          <p:nvPr/>
        </p:nvGrpSpPr>
        <p:grpSpPr>
          <a:xfrm>
            <a:off x="874546" y="4243012"/>
            <a:ext cx="7489883" cy="2136837"/>
            <a:chOff x="742306" y="3930331"/>
            <a:chExt cx="8643027" cy="24658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EE66F4-2CE7-7F48-91BB-7D79D468965E}"/>
                </a:ext>
              </a:extLst>
            </p:cNvPr>
            <p:cNvGrpSpPr/>
            <p:nvPr/>
          </p:nvGrpSpPr>
          <p:grpSpPr>
            <a:xfrm>
              <a:off x="742306" y="5648639"/>
              <a:ext cx="8643027" cy="747517"/>
              <a:chOff x="742306" y="5364432"/>
              <a:chExt cx="8643027" cy="74751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82EBFE-C019-C943-814F-4A839C028146}"/>
                  </a:ext>
                </a:extLst>
              </p:cNvPr>
              <p:cNvSpPr/>
              <p:nvPr/>
            </p:nvSpPr>
            <p:spPr>
              <a:xfrm>
                <a:off x="742306" y="5364432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898FC2-28F8-7D45-A85C-A0B8778BC164}"/>
                  </a:ext>
                </a:extLst>
              </p:cNvPr>
              <p:cNvSpPr/>
              <p:nvPr/>
            </p:nvSpPr>
            <p:spPr>
              <a:xfrm>
                <a:off x="2496966" y="5364432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D46D6C-3558-3846-A904-2D0672EC7F16}"/>
                  </a:ext>
                </a:extLst>
              </p:cNvPr>
              <p:cNvSpPr/>
              <p:nvPr/>
            </p:nvSpPr>
            <p:spPr>
              <a:xfrm>
                <a:off x="4251628" y="5364432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741400-9C91-1D4D-BAA8-BED1AB846390}"/>
                  </a:ext>
                </a:extLst>
              </p:cNvPr>
              <p:cNvSpPr/>
              <p:nvPr/>
            </p:nvSpPr>
            <p:spPr>
              <a:xfrm>
                <a:off x="5993930" y="5364432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9FEB334-1A0B-9741-943D-1F307F3DE23F}"/>
                  </a:ext>
                </a:extLst>
              </p:cNvPr>
              <p:cNvSpPr/>
              <p:nvPr/>
            </p:nvSpPr>
            <p:spPr>
              <a:xfrm>
                <a:off x="7736231" y="5364432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CC45E2-1FBC-1C49-A127-C1A337A298FB}"/>
                </a:ext>
              </a:extLst>
            </p:cNvPr>
            <p:cNvGrpSpPr/>
            <p:nvPr/>
          </p:nvGrpSpPr>
          <p:grpSpPr>
            <a:xfrm>
              <a:off x="1682234" y="4783666"/>
              <a:ext cx="6888367" cy="747517"/>
              <a:chOff x="1682234" y="4499459"/>
              <a:chExt cx="6888367" cy="74751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852303A-DC5A-024F-8A94-86056C5EDAB2}"/>
                  </a:ext>
                </a:extLst>
              </p:cNvPr>
              <p:cNvSpPr/>
              <p:nvPr/>
            </p:nvSpPr>
            <p:spPr>
              <a:xfrm>
                <a:off x="1682234" y="4499459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476410-7A77-3C4E-87AC-D8AD81BF99DF}"/>
                  </a:ext>
                </a:extLst>
              </p:cNvPr>
              <p:cNvSpPr/>
              <p:nvPr/>
            </p:nvSpPr>
            <p:spPr>
              <a:xfrm>
                <a:off x="3436896" y="4499459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FB6A9A-7A1C-4949-ACEB-F5AAACC35A2B}"/>
                  </a:ext>
                </a:extLst>
              </p:cNvPr>
              <p:cNvSpPr/>
              <p:nvPr/>
            </p:nvSpPr>
            <p:spPr>
              <a:xfrm>
                <a:off x="5179198" y="4499459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A093F9-F011-BE42-9492-1A8D5B474AF8}"/>
                  </a:ext>
                </a:extLst>
              </p:cNvPr>
              <p:cNvSpPr/>
              <p:nvPr/>
            </p:nvSpPr>
            <p:spPr>
              <a:xfrm>
                <a:off x="6921499" y="4499459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933064-BFEB-AA43-9FE8-C590A60ECC1D}"/>
                </a:ext>
              </a:extLst>
            </p:cNvPr>
            <p:cNvGrpSpPr/>
            <p:nvPr/>
          </p:nvGrpSpPr>
          <p:grpSpPr>
            <a:xfrm>
              <a:off x="2565247" y="3930331"/>
              <a:ext cx="5133705" cy="747517"/>
              <a:chOff x="3436896" y="3337924"/>
              <a:chExt cx="5133705" cy="74751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EA3F26B-3BD0-4943-BEFD-15BBC06F2E21}"/>
                  </a:ext>
                </a:extLst>
              </p:cNvPr>
              <p:cNvSpPr/>
              <p:nvPr/>
            </p:nvSpPr>
            <p:spPr>
              <a:xfrm>
                <a:off x="3436896" y="3337924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182AD7-236E-E04F-A6AA-C7EB934944E1}"/>
                  </a:ext>
                </a:extLst>
              </p:cNvPr>
              <p:cNvSpPr/>
              <p:nvPr/>
            </p:nvSpPr>
            <p:spPr>
              <a:xfrm>
                <a:off x="5179198" y="3337924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D8EC7A7-CBA8-0B43-9B24-A212EE5FE924}"/>
                  </a:ext>
                </a:extLst>
              </p:cNvPr>
              <p:cNvSpPr/>
              <p:nvPr/>
            </p:nvSpPr>
            <p:spPr>
              <a:xfrm>
                <a:off x="6921499" y="3337924"/>
                <a:ext cx="1649102" cy="747517"/>
              </a:xfrm>
              <a:prstGeom prst="rect">
                <a:avLst/>
              </a:prstGeom>
              <a:ln w="38100">
                <a:solidFill>
                  <a:srgbClr val="F9E79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CBDADB5-7910-AA4D-98AE-4D0211B46032}"/>
              </a:ext>
            </a:extLst>
          </p:cNvPr>
          <p:cNvSpPr txBox="1"/>
          <p:nvPr/>
        </p:nvSpPr>
        <p:spPr>
          <a:xfrm>
            <a:off x="9109626" y="4144845"/>
            <a:ext cx="21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Least important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C29E7C-C639-7F4B-A0FF-6D123F2AA478}"/>
              </a:ext>
            </a:extLst>
          </p:cNvPr>
          <p:cNvSpPr txBox="1"/>
          <p:nvPr/>
        </p:nvSpPr>
        <p:spPr>
          <a:xfrm>
            <a:off x="9109626" y="6134282"/>
            <a:ext cx="21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important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99A08C4-6A75-D849-878C-93F9461FDE40}"/>
              </a:ext>
            </a:extLst>
          </p:cNvPr>
          <p:cNvCxnSpPr>
            <a:cxnSpLocks/>
          </p:cNvCxnSpPr>
          <p:nvPr/>
        </p:nvCxnSpPr>
        <p:spPr>
          <a:xfrm flipV="1">
            <a:off x="10190842" y="4563605"/>
            <a:ext cx="0" cy="15583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7535536-EEF2-2D47-B0B6-4615229E0594}"/>
              </a:ext>
            </a:extLst>
          </p:cNvPr>
          <p:cNvSpPr/>
          <p:nvPr/>
        </p:nvSpPr>
        <p:spPr>
          <a:xfrm>
            <a:off x="3355506" y="1371600"/>
            <a:ext cx="5480989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Influences on Fashion – 1920s </a:t>
            </a:r>
          </a:p>
        </p:txBody>
      </p:sp>
    </p:spTree>
    <p:extLst>
      <p:ext uri="{BB962C8B-B14F-4D97-AF65-F5344CB8AC3E}">
        <p14:creationId xmlns:p14="http://schemas.microsoft.com/office/powerpoint/2010/main" val="376441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10872459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F28D6-D0A9-E947-8CBD-D8B6EA5FC9A1}"/>
              </a:ext>
            </a:extLst>
          </p:cNvPr>
          <p:cNvSpPr txBox="1"/>
          <p:nvPr/>
        </p:nvSpPr>
        <p:spPr>
          <a:xfrm>
            <a:off x="3556425" y="1371600"/>
            <a:ext cx="507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Roll the Dice Debrief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0C908-FDD3-1A44-B59D-723D31F62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730" y="1993130"/>
            <a:ext cx="3572540" cy="45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A28199-E079-2643-9935-58B2F766CCBD}"/>
              </a:ext>
            </a:extLst>
          </p:cNvPr>
          <p:cNvSpPr txBox="1">
            <a:spLocks/>
          </p:cNvSpPr>
          <p:nvPr/>
        </p:nvSpPr>
        <p:spPr>
          <a:xfrm>
            <a:off x="414111" y="1393825"/>
            <a:ext cx="10433998" cy="53445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Image credits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2: 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roup of people at a wedding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Bigger &amp; McDonald Collection. Courtesy of Libraries NI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Two couples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Bigger &amp; McDonald Collection. Courtesy of Libraries NI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Three women standing on steps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Bigger &amp; McDonald Collection. Courtesy of Libraries NI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5: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Two men dressed for a tennis match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Bigger &amp; McDonald Collection. Courtesy of Libraries NI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5: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Two women standing on steps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Bigger &amp; McDonald Collection. Courtesy of Libraries NI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5: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Children lined up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Bigger &amp; McDonald Collection. Courtesy of Libraries NI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6: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Roaring twenties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Science History Images/Alamy Stock Photo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7: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Teenagers showing different fashion trends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Monkeybusinessimages/iStock/Getty Images Plus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8: W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oman in bright outfit 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Zoonar GmbH/Alamy Stock Photo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12: 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hanges in fashion on lady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Nick Dolding/Stone/Getty Images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13: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Boohoo ad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Michael Kemp/Alamy Stock Photo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13: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Promotion of sports clothing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Raj Valley/Alamy Stock Photo  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13: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Woman with shopping bas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Ruby/Alamy Stock Photo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14: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1920s ad 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Hera Vintage Ads/Alamy Stock Photo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14: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Jacksons Hats &amp; Boots, 1910s-1920s. Artist: Louis Wain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Heritage Image Partnership Ltd/Alamy Stock Photo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14: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Any shade of hair: © Hera Vintage Ads/Alamy Stock Photo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15: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1920s ad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Hera Vintage Ads/Alamy Stock Photo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15: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Mango ad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Grzegorz Czapski/Alamy Stock Photo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18: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 early 20th-century French fashion advertisement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Masheter Movie Archive/Alamy Stock Photo </a:t>
            </a:r>
          </a:p>
          <a:p>
            <a:pPr algn="l">
              <a:spcBef>
                <a:spcPts val="400"/>
              </a:spcBef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other images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Getty Images and CCEA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12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948D-8E0A-E14A-847D-E00B56944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F7822-29B5-5D45-8EBD-68255B8D4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8277C-8E5B-8C49-8A1C-A24E26E9E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DFBB-9CDD-8F4B-BE3E-8D11C9BD1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617" y="2229004"/>
            <a:ext cx="4779819" cy="3376638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14C9C6-5F98-0E49-803F-6231648666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41" y="2229004"/>
            <a:ext cx="4965123" cy="3365514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9817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72E6FE-0AFC-E845-9ABD-446E6693C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8467">
            <a:off x="414609" y="1681473"/>
            <a:ext cx="3876757" cy="3173651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91CA7-4F18-614A-96EE-93B7490AFC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95">
            <a:off x="7412181" y="1657731"/>
            <a:ext cx="4273610" cy="2981907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FEA43C-C2E1-7E41-AB20-F0D8C4DF9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969" y="3278868"/>
            <a:ext cx="4286251" cy="2980551"/>
          </a:xfrm>
          <a:prstGeom prst="rect">
            <a:avLst/>
          </a:prstGeom>
          <a:ln w="57150">
            <a:solidFill>
              <a:srgbClr val="F9E7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5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AA3BF3-CA58-F44C-B6CF-4E327D503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32" y="2949193"/>
            <a:ext cx="4402875" cy="3142688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6940FC-D9BE-0048-A764-57A755F8E80D}"/>
              </a:ext>
            </a:extLst>
          </p:cNvPr>
          <p:cNvSpPr txBox="1"/>
          <p:nvPr/>
        </p:nvSpPr>
        <p:spPr>
          <a:xfrm>
            <a:off x="556054" y="1421027"/>
            <a:ext cx="1057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1920s are often referred to as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Roaring Twenties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many countries it was a time of great social change as the world was emerging from the aftermath and misery of the First World War.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0246B-2AF0-5340-A88C-4E529D729C23}"/>
              </a:ext>
            </a:extLst>
          </p:cNvPr>
          <p:cNvSpPr txBox="1"/>
          <p:nvPr/>
        </p:nvSpPr>
        <p:spPr>
          <a:xfrm>
            <a:off x="556054" y="3225650"/>
            <a:ext cx="4794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Northern Ireland was created in </a:t>
            </a:r>
            <a:r>
              <a:rPr lang="en-GB" sz="2400" dirty="0">
                <a:solidFill>
                  <a:srgbClr val="E8C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following the Government of Ireland Act 1920. </a:t>
            </a:r>
          </a:p>
          <a:p>
            <a:pPr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consider how fashion in Northern Ireland has changed over time.</a:t>
            </a:r>
          </a:p>
        </p:txBody>
      </p:sp>
    </p:spTree>
    <p:extLst>
      <p:ext uri="{BB962C8B-B14F-4D97-AF65-F5344CB8AC3E}">
        <p14:creationId xmlns:p14="http://schemas.microsoft.com/office/powerpoint/2010/main" val="247750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AA3BF3-CA58-F44C-B6CF-4E327D503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91" y="2539115"/>
            <a:ext cx="4402875" cy="2924878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0246B-2AF0-5340-A88C-4E529D729C23}"/>
              </a:ext>
            </a:extLst>
          </p:cNvPr>
          <p:cNvSpPr txBox="1"/>
          <p:nvPr/>
        </p:nvSpPr>
        <p:spPr>
          <a:xfrm>
            <a:off x="3247768" y="1373202"/>
            <a:ext cx="5696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 we mean by fashion?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57A05-B137-7040-80C7-DFF0D211EA2B}"/>
              </a:ext>
            </a:extLst>
          </p:cNvPr>
          <p:cNvSpPr txBox="1"/>
          <p:nvPr/>
        </p:nvSpPr>
        <p:spPr>
          <a:xfrm>
            <a:off x="399599" y="2748080"/>
            <a:ext cx="55976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000">
              <a:lnSpc>
                <a:spcPct val="90000"/>
              </a:lnSpc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form of self-expression/self-identity</a:t>
            </a:r>
          </a:p>
          <a:p>
            <a:pPr marL="342900" lvl="0" indent="-342000">
              <a:lnSpc>
                <a:spcPct val="90000"/>
              </a:lnSpc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Self-styled image  </a:t>
            </a:r>
          </a:p>
          <a:p>
            <a:pPr marL="342900" lvl="0" indent="-342000">
              <a:lnSpc>
                <a:spcPct val="90000"/>
              </a:lnSpc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style that is popular at the time</a:t>
            </a:r>
          </a:p>
          <a:p>
            <a:pPr marL="342900" lvl="0" indent="-342000">
              <a:lnSpc>
                <a:spcPct val="90000"/>
              </a:lnSpc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over time </a:t>
            </a:r>
          </a:p>
          <a:p>
            <a:pPr marL="342900" lvl="0" indent="-342000">
              <a:lnSpc>
                <a:spcPct val="90000"/>
              </a:lnSpc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hair, makeup, clothes etc.  </a:t>
            </a:r>
          </a:p>
        </p:txBody>
      </p:sp>
    </p:spTree>
    <p:extLst>
      <p:ext uri="{BB962C8B-B14F-4D97-AF65-F5344CB8AC3E}">
        <p14:creationId xmlns:p14="http://schemas.microsoft.com/office/powerpoint/2010/main" val="236464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4D649B-7938-ED47-A794-58AF5E4F45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137" y="2019885"/>
            <a:ext cx="3422978" cy="334981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65045-EF05-41DD-B090-42AF7A4E8812}"/>
              </a:ext>
            </a:extLst>
          </p:cNvPr>
          <p:cNvSpPr txBox="1"/>
          <p:nvPr/>
        </p:nvSpPr>
        <p:spPr>
          <a:xfrm>
            <a:off x="379558" y="1583070"/>
            <a:ext cx="7829260" cy="210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A11E8-18ED-304A-9B3E-05235E8190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366" y="1648573"/>
            <a:ext cx="3111269" cy="4666905"/>
          </a:xfrm>
          <a:prstGeom prst="rect">
            <a:avLst/>
          </a:prstGeom>
          <a:ln w="57150">
            <a:solidFill>
              <a:srgbClr val="F9E791"/>
            </a:solidFill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F7AD9B-5A75-EF48-A955-D1DBF3D47174}"/>
              </a:ext>
            </a:extLst>
          </p:cNvPr>
          <p:cNvSpPr txBox="1"/>
          <p:nvPr/>
        </p:nvSpPr>
        <p:spPr>
          <a:xfrm>
            <a:off x="8593134" y="2983818"/>
            <a:ext cx="2962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people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 to be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fashionable?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CEE4F7-CF22-FD45-BECD-07BFFC7DCB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0245">
            <a:off x="569987" y="2005199"/>
            <a:ext cx="3677938" cy="2695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C491BF-6694-FF41-964C-75DFD28BB7C1}"/>
              </a:ext>
            </a:extLst>
          </p:cNvPr>
          <p:cNvSpPr txBox="1"/>
          <p:nvPr/>
        </p:nvSpPr>
        <p:spPr>
          <a:xfrm>
            <a:off x="903031" y="2783685"/>
            <a:ext cx="296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decides what is fashionable?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A1B5D7-8364-6F4E-9993-36FD3C9E68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5848">
            <a:off x="3222098" y="4185055"/>
            <a:ext cx="1069118" cy="1060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FEE8C3-EA7B-1342-AD60-DB35634619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997" y="1583070"/>
            <a:ext cx="706015" cy="812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090617-40E6-4E4D-AD6C-27ED832AA9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9134">
            <a:off x="2797243" y="5617055"/>
            <a:ext cx="1287908" cy="5475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C7FDFB-AEDB-424B-835D-20E029776C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440" y="4520189"/>
            <a:ext cx="1813302" cy="14422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453FAA-B351-8744-BDBB-6C4B968ED7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2573" y="4655317"/>
            <a:ext cx="693042" cy="7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5C3C-D243-434E-B828-D42EC8A91C7A}"/>
              </a:ext>
            </a:extLst>
          </p:cNvPr>
          <p:cNvSpPr txBox="1">
            <a:spLocks/>
          </p:cNvSpPr>
          <p:nvPr/>
        </p:nvSpPr>
        <p:spPr>
          <a:xfrm>
            <a:off x="399599" y="1512000"/>
            <a:ext cx="9513027" cy="422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65045-EF05-41DD-B090-42AF7A4E8812}"/>
              </a:ext>
            </a:extLst>
          </p:cNvPr>
          <p:cNvSpPr txBox="1"/>
          <p:nvPr/>
        </p:nvSpPr>
        <p:spPr>
          <a:xfrm>
            <a:off x="554400" y="1422000"/>
            <a:ext cx="11162747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presentation showing: Ten D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ecades of Fashion in Northern Ireland</a:t>
            </a:r>
          </a:p>
          <a:p>
            <a:pPr marL="34290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fashion throughout the decades 20s, 30s, 40s etc.</a:t>
            </a:r>
          </a:p>
          <a:p>
            <a:pPr marL="34290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a fashion theme, for example, hats, shoes, sports clothes.</a:t>
            </a:r>
          </a:p>
          <a:p>
            <a:pPr marL="34290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photographs/images and information for each decade.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how you would like to present this information to the class, for example PowerPoint presentation, infographic, timeline poster.</a:t>
            </a:r>
          </a:p>
          <a:p>
            <a:pPr marL="34290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presentation with your group.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E8CF4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and discuss your presentation with the class.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519479"/>
      </p:ext>
    </p:extLst>
  </p:cSld>
  <p:clrMapOvr>
    <a:masterClrMapping/>
  </p:clrMapOvr>
</p:sld>
</file>

<file path=ppt/theme/theme1.xml><?xml version="1.0" encoding="utf-8"?>
<a:theme xmlns:a="http://schemas.openxmlformats.org/drawingml/2006/main" name="Inside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4BF14271C5341ADFAD98B2C8FE5F7" ma:contentTypeVersion="11" ma:contentTypeDescription="Create a new document." ma:contentTypeScope="" ma:versionID="daf1ac8bebec6086353c1e01ca797a6c">
  <xsd:schema xmlns:xsd="http://www.w3.org/2001/XMLSchema" xmlns:xs="http://www.w3.org/2001/XMLSchema" xmlns:p="http://schemas.microsoft.com/office/2006/metadata/properties" xmlns:ns2="abc49a0e-98c9-482b-aa7b-e53150af9b50" xmlns:ns3="d57bf38c-43ae-494d-a3cc-edbe0cfee7d4" targetNamespace="http://schemas.microsoft.com/office/2006/metadata/properties" ma:root="true" ma:fieldsID="7c87f7abf87ef974ea9ce3b283e0f70f" ns2:_="" ns3:_="">
    <xsd:import namespace="abc49a0e-98c9-482b-aa7b-e53150af9b50"/>
    <xsd:import namespace="d57bf38c-43ae-494d-a3cc-edbe0cfee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49a0e-98c9-482b-aa7b-e53150af9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f38c-43ae-494d-a3cc-edbe0cfee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4BD9F-605B-4E36-B068-67F3C50BA41F}">
  <ds:schemaRefs>
    <ds:schemaRef ds:uri="http://schemas.microsoft.com/office/2006/metadata/properties"/>
    <ds:schemaRef ds:uri="http://schemas.microsoft.com/office/infopath/2007/PartnerControls"/>
    <ds:schemaRef ds:uri="f9235c03-904c-4729-ab0b-3f0cd1a50099"/>
  </ds:schemaRefs>
</ds:datastoreItem>
</file>

<file path=customXml/itemProps2.xml><?xml version="1.0" encoding="utf-8"?>
<ds:datastoreItem xmlns:ds="http://schemas.openxmlformats.org/officeDocument/2006/customXml" ds:itemID="{A054027B-F5E1-4A62-8AB9-32AA42E0AE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5D60A-E9B1-40A7-BF24-2D5B40FFD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49a0e-98c9-482b-aa7b-e53150af9b50"/>
    <ds:schemaRef ds:uri="d57bf38c-43ae-494d-a3cc-edbe0cfe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14350</TotalTime>
  <Words>801</Words>
  <Application>Microsoft Macintosh PowerPoint</Application>
  <PresentationFormat>Widescreen</PresentationFormat>
  <Paragraphs>131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Symbol</vt:lpstr>
      <vt:lpstr>Times New Roman</vt:lpstr>
      <vt:lpstr>Inside-Slide</vt:lpstr>
      <vt:lpstr>Title-Slide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McVeigh</dc:creator>
  <cp:lastModifiedBy>Christine McVeigh</cp:lastModifiedBy>
  <cp:revision>179</cp:revision>
  <dcterms:created xsi:type="dcterms:W3CDTF">2020-09-09T15:24:50Z</dcterms:created>
  <dcterms:modified xsi:type="dcterms:W3CDTF">2021-10-28T15:26:46Z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0x01010053D4BF14271C5341ADFAD98B2C8FE5F7</vt:lpwstr>
  </property>
</Properties>
</file>