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57" r:id="rId7"/>
    <p:sldId id="258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Gray" initials="JG" lastIdx="1" clrIdx="0">
    <p:extLst>
      <p:ext uri="{19B8F6BF-5375-455C-9EA6-DF929625EA0E}">
        <p15:presenceInfo xmlns:p15="http://schemas.microsoft.com/office/powerpoint/2012/main" userId="S::jgray@ccea.org.uk::caac0590-b3be-45de-8484-2fd9ab56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800"/>
    <a:srgbClr val="CFE6E6"/>
    <a:srgbClr val="D7EFC9"/>
    <a:srgbClr val="FFFDD6"/>
    <a:srgbClr val="F6F6D1"/>
    <a:srgbClr val="9FCE90"/>
    <a:srgbClr val="D9F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0"/>
    <p:restoredTop sz="87217"/>
  </p:normalViewPr>
  <p:slideViewPr>
    <p:cSldViewPr snapToGrid="0" snapToObjects="1">
      <p:cViewPr varScale="1">
        <p:scale>
          <a:sx n="113" d="100"/>
          <a:sy n="113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1E96-2B12-4C40-994A-23BA3EF99C4C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812D-4E05-FC48-AA81-730E6A0D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812D-4E05-FC48-AA81-730E6A0DB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812D-4E05-FC48-AA81-730E6A0DBD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4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 farming: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type of agricultural system that generally uses high inputs of fertiliser, pesticides, labour and capital in relation to the size of the land being farmed.</a:t>
            </a:r>
          </a:p>
          <a:p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footprint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total greenhouse gas emissions caused by an individual, event, organisation, service, place or product, expressed as carbon dioxide equivalent.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812D-4E05-FC48-AA81-730E6A0DBD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4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812D-4E05-FC48-AA81-730E6A0DBD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4812D-4E05-FC48-AA81-730E6A0DB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D570-2F03-554D-A62D-2270596B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91609-351B-DB41-A30E-68E5494C9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FB4A-FA9C-5A40-A3B1-69DCF661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B081E-6DB3-0C4D-8415-E705483F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B1D64-D03C-A847-8C60-F963B51F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4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C174-4744-B54A-BC71-68A603E9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D9D09-F212-2244-B80E-C35B0BA3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F6BA-0048-1741-8141-5A4CAE4C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BAAE-EA91-5742-884A-03A2556B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5A78-E1F3-684E-BE44-4C9FF2D9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A1FBC-5E96-D943-93F7-255A10006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C0418-7E62-D448-9F5B-FE51377CB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A95F9-2AA1-C84C-B1F2-58E5BB97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3577-FB78-C641-99FD-EFD626E7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C72C-0A2C-F746-BE4C-25A0F16A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5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D570-2F03-554D-A62D-2270596B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91609-351B-DB41-A30E-68E5494C9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FB4A-FA9C-5A40-A3B1-69DCF661D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B081E-6DB3-0C4D-8415-E705483F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B1D64-D03C-A847-8C60-F963B51F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835D-F714-F243-A884-DB98B186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5D0B-4A1F-4E40-A940-38ED4425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6465" cy="2808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8CC5-F9E1-4047-AE54-DDA991AF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C8CB-F3F8-A44C-AC83-C4FF7060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975D-9BF2-8541-9DB2-4A23B665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6A23-50F1-814D-9E01-2949C7B3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6859D-F2F6-8B47-9C67-4A8374CF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6C7D-8703-CA40-92F6-792CBB34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CA38-B04F-304B-9397-7092A151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129-DB4D-AB4B-8907-152D580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3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7C52-E7CA-0B4E-AAC7-F4E52A5C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8DDA-DEC1-6841-AAD5-524EA865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22AB-70A5-9C4E-8AFD-1E29602AE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B41E-954B-5E4F-821A-B2709EAC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34343-35C5-EA44-BE0B-A65F4204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D273-E67B-5948-82BE-B4B431FC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0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9D25-7024-7648-89F1-BF10451D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F99D-D4C3-E54D-9346-110615D9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A31EB-6C32-E844-9888-68AC319AB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A48B3-4D14-0742-AA7E-892B495A4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A14FF-9DA8-314B-8AD3-78C7815BA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28BF3-6ABF-274B-ADBC-E177B513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09A50-4E12-2447-8EE0-EE52807C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8513E-1A2E-204F-8809-8D419F72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2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F2C5-1C79-0543-A850-1D694F0A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C6921-CFBD-A04F-8EFF-E42534ED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433CB-29B6-584B-B052-37DFEB6C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CA75A-1D81-884C-9B66-85566FE2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F65BB-824B-8B45-9CFB-42225BBA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D60BD-3EAE-F447-85FA-E733F85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C1E2D-A90E-AE4F-AF16-4C9E37B8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8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93E-B333-DC44-9E9F-4B715733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8543-8805-3244-94F2-C0B32D9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FB926-3049-6C46-BB95-D4663860A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93574-BF79-E648-8AC4-31109E68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8A299-3581-0843-8A60-7094676F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B2432-F765-0943-A894-54B5254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835D-F714-F243-A884-DB98B186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5D0B-4A1F-4E40-A940-38ED4425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6465" cy="28080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8CC5-F9E1-4047-AE54-DDA991AF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0C8CB-F3F8-A44C-AC83-C4FF7060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975D-9BF2-8541-9DB2-4A23B665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A911-3EE1-0942-8945-6632AF33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412EB-5694-B546-B8F0-0CDCF09AB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DD3E3-B067-4444-9DC7-95CCB756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643C-0633-BC4E-9D7A-67BC9E7F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30E97-CB64-3E46-955E-66A428B7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E9C56-00B3-3444-97A9-2CD501E1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C174-4744-B54A-BC71-68A603E9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D9D09-F212-2244-B80E-C35B0BA3C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F6BA-0048-1741-8141-5A4CAE4C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BAAE-EA91-5742-884A-03A2556B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5A78-E1F3-684E-BE44-4C9FF2D9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14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A1FBC-5E96-D943-93F7-255A10006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C0418-7E62-D448-9F5B-FE51377CB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A95F9-2AA1-C84C-B1F2-58E5BB97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A3577-FB78-C641-99FD-EFD626E7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7C72C-0A2C-F746-BE4C-25A0F16A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3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6A23-50F1-814D-9E01-2949C7B3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6859D-F2F6-8B47-9C67-4A8374CF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6C7D-8703-CA40-92F6-792CBB34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CA38-B04F-304B-9397-7092A151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129-DB4D-AB4B-8907-152D580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9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7C52-E7CA-0B4E-AAC7-F4E52A5C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08DDA-DEC1-6841-AAD5-524EA865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A22AB-70A5-9C4E-8AFD-1E29602AE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B41E-954B-5E4F-821A-B2709EAC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34343-35C5-EA44-BE0B-A65F4204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D273-E67B-5948-82BE-B4B431FC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9D25-7024-7648-89F1-BF10451D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F99D-D4C3-E54D-9346-110615D9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A31EB-6C32-E844-9888-68AC319AB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A48B3-4D14-0742-AA7E-892B495A4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A14FF-9DA8-314B-8AD3-78C7815BA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28BF3-6ABF-274B-ADBC-E177B513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09A50-4E12-2447-8EE0-EE52807C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8513E-1A2E-204F-8809-8D419F72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F2C5-1C79-0543-A850-1D694F0A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3C6921-CFBD-A04F-8EFF-E42534ED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433CB-29B6-584B-B052-37DFEB6CF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CA75A-1D81-884C-9B66-85566FE2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F65BB-824B-8B45-9CFB-42225BBA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D60BD-3EAE-F447-85FA-E733F856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C1E2D-A90E-AE4F-AF16-4C9E37B8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93E-B333-DC44-9E9F-4B715733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8543-8805-3244-94F2-C0B32D9E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FB926-3049-6C46-BB95-D4663860A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93574-BF79-E648-8AC4-31109E68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8A299-3581-0843-8A60-7094676F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B2432-F765-0943-A894-54B52549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A911-3EE1-0942-8945-6632AF33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4412EB-5694-B546-B8F0-0CDCF09AB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DD3E3-B067-4444-9DC7-95CCB7560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643C-0633-BC4E-9D7A-67BC9E7F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30E97-CB64-3E46-955E-66A428B7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E9C56-00B3-3444-97A9-2CD501E1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9C4FD-3E70-C640-8DE0-9964ABA9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C00A1-6992-BD4D-AF60-8C75A7F5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7A57-1CC5-1B49-9AB8-72098CA23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EF766-76D0-854E-B4D6-681AECB1C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7038-22B7-714D-9C81-4895F2B16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84803-7D6C-344E-8415-4541BD0E2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AE8BDD-DAD0-A942-AB77-AA532D84CE28}"/>
              </a:ext>
            </a:extLst>
          </p:cNvPr>
          <p:cNvSpPr/>
          <p:nvPr userDrawn="1"/>
        </p:nvSpPr>
        <p:spPr>
          <a:xfrm>
            <a:off x="267418" y="249897"/>
            <a:ext cx="11662914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F55C43-7419-5F48-A850-6E6D198B03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763801" y="4592085"/>
            <a:ext cx="6171927" cy="20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19C4FD-3E70-C640-8DE0-9964ABA9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C00A1-6992-BD4D-AF60-8C75A7F5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97A57-1CC5-1B49-9AB8-72098CA23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BD1FB-2E3A-8C41-97E6-71CAEF75294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EF766-76D0-854E-B4D6-681AECB1C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7038-22B7-714D-9C81-4895F2B16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2BE3-80D6-BB43-B092-D602FD02FD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84803-7D6C-344E-8415-4541BD0E2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AE8BDD-DAD0-A942-AB77-AA532D84CE28}"/>
              </a:ext>
            </a:extLst>
          </p:cNvPr>
          <p:cNvSpPr/>
          <p:nvPr userDrawn="1"/>
        </p:nvSpPr>
        <p:spPr>
          <a:xfrm>
            <a:off x="267418" y="249897"/>
            <a:ext cx="11662914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387939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DEFD-76FC-0D44-BA17-1C20101CC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1" y="640103"/>
            <a:ext cx="5223642" cy="1092146"/>
          </a:xfrm>
        </p:spPr>
        <p:txBody>
          <a:bodyPr anchor="t">
            <a:normAutofit/>
          </a:bodyPr>
          <a:lstStyle/>
          <a:p>
            <a:pPr algn="l"/>
            <a:r>
              <a:rPr lang="en-GB" sz="3600" b="1" dirty="0">
                <a:solidFill>
                  <a:srgbClr val="E7C800"/>
                </a:solidFill>
              </a:rPr>
              <a:t>RESOURCE 3</a:t>
            </a:r>
            <a:br>
              <a:rPr lang="en-GB" sz="3600" dirty="0"/>
            </a:br>
            <a:r>
              <a:rPr lang="en-GB" sz="3600" dirty="0"/>
              <a:t>INTENSIVE FARMING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46195-72AE-2449-B116-87356E78F2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15491" y="4445187"/>
            <a:ext cx="6620238" cy="216925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52047DD-4F6A-A24D-8293-17505284B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91" y="640103"/>
            <a:ext cx="1468388" cy="95734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E175554-0B23-A940-B526-D267950EF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69" y="5590498"/>
            <a:ext cx="1229363" cy="6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3557-3A9A-AA40-84D3-D0372B11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695"/>
            <a:ext cx="10515600" cy="547140"/>
          </a:xfrm>
        </p:spPr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E7C800"/>
                </a:solidFill>
              </a:rPr>
              <a:t>Learning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2F8D8-9B2A-CD46-BD07-A5FC72D0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9"/>
            <a:ext cx="8933761" cy="3222979"/>
          </a:xfrm>
        </p:spPr>
        <p:txBody>
          <a:bodyPr anchor="t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GB" dirty="0"/>
              <a:t>In these activities you will: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assess the advantages and disadvantages of intensive farming systems; and 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describe ways that farmers can reduce their carbon footprint.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2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985DBD-FB4B-DD42-981F-2BA33FBC6A4E}"/>
              </a:ext>
            </a:extLst>
          </p:cNvPr>
          <p:cNvSpPr txBox="1">
            <a:spLocks/>
          </p:cNvSpPr>
          <p:nvPr/>
        </p:nvSpPr>
        <p:spPr>
          <a:xfrm>
            <a:off x="838200" y="638695"/>
            <a:ext cx="10515600" cy="547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7C800"/>
                </a:solidFill>
              </a:rPr>
              <a:t>Discuss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ABF21F-1ADC-1E46-97C9-64C545971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9"/>
            <a:ext cx="7444409" cy="3744401"/>
          </a:xfrm>
        </p:spPr>
        <p:txBody>
          <a:bodyPr anchor="t">
            <a:noAutofit/>
          </a:bodyPr>
          <a:lstStyle/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What is intensive farming?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What are the features of an intensive farming system?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How has consumer demand influenced farm production?</a:t>
            </a:r>
          </a:p>
          <a:p>
            <a:pPr marL="342000" indent="-342000">
              <a:lnSpc>
                <a:spcPct val="110000"/>
              </a:lnSpc>
              <a:spcBef>
                <a:spcPts val="600"/>
              </a:spcBef>
              <a:buClr>
                <a:srgbClr val="E7C800"/>
              </a:buClr>
            </a:pPr>
            <a:r>
              <a:rPr lang="en-GB" dirty="0"/>
              <a:t>What are the advantages and disadvantages of intensive farming?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BE85D-4261-2D48-949A-B69339B5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766" y="493615"/>
            <a:ext cx="1838347" cy="12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128238-3B29-8A44-AA9C-DA913DBC504D}"/>
              </a:ext>
            </a:extLst>
          </p:cNvPr>
          <p:cNvSpPr txBox="1">
            <a:spLocks/>
          </p:cNvSpPr>
          <p:nvPr/>
        </p:nvSpPr>
        <p:spPr>
          <a:xfrm>
            <a:off x="838200" y="638695"/>
            <a:ext cx="10515600" cy="547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7C800"/>
                </a:solidFill>
              </a:rPr>
              <a:t>Definitions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B0E56-A38A-D541-83AF-8B6CF0DA4E84}"/>
              </a:ext>
            </a:extLst>
          </p:cNvPr>
          <p:cNvSpPr/>
          <p:nvPr/>
        </p:nvSpPr>
        <p:spPr>
          <a:xfrm>
            <a:off x="991518" y="1894901"/>
            <a:ext cx="2853369" cy="2688116"/>
          </a:xfrm>
          <a:prstGeom prst="rect">
            <a:avLst/>
          </a:prstGeom>
          <a:solidFill>
            <a:srgbClr val="CFE6E6"/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27B20-64AD-5043-AD7B-E30D5A18BBF9}"/>
              </a:ext>
            </a:extLst>
          </p:cNvPr>
          <p:cNvSpPr/>
          <p:nvPr/>
        </p:nvSpPr>
        <p:spPr>
          <a:xfrm>
            <a:off x="908891" y="1817060"/>
            <a:ext cx="3018622" cy="2843798"/>
          </a:xfrm>
          <a:prstGeom prst="rect">
            <a:avLst/>
          </a:prstGeom>
          <a:noFill/>
          <a:ln w="38100">
            <a:solidFill>
              <a:srgbClr val="CFE6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96A746-4B91-1C4D-AD8C-F20C0DEF18FD}"/>
              </a:ext>
            </a:extLst>
          </p:cNvPr>
          <p:cNvSpPr/>
          <p:nvPr/>
        </p:nvSpPr>
        <p:spPr>
          <a:xfrm>
            <a:off x="4759287" y="1894901"/>
            <a:ext cx="2853369" cy="2688116"/>
          </a:xfrm>
          <a:prstGeom prst="rect">
            <a:avLst/>
          </a:prstGeom>
          <a:solidFill>
            <a:srgbClr val="CFE6E6"/>
          </a:solidFill>
          <a:ln w="571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A2B6EB-930C-B54C-955E-7367CB62D374}"/>
              </a:ext>
            </a:extLst>
          </p:cNvPr>
          <p:cNvSpPr/>
          <p:nvPr/>
        </p:nvSpPr>
        <p:spPr>
          <a:xfrm>
            <a:off x="4676660" y="1817060"/>
            <a:ext cx="3018622" cy="2843798"/>
          </a:xfrm>
          <a:prstGeom prst="rect">
            <a:avLst/>
          </a:prstGeom>
          <a:noFill/>
          <a:ln w="38100">
            <a:solidFill>
              <a:srgbClr val="CFE6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6EF9AF-2BE9-CD4E-8D55-24C0DC5A53F4}"/>
              </a:ext>
            </a:extLst>
          </p:cNvPr>
          <p:cNvSpPr txBox="1">
            <a:spLocks/>
          </p:cNvSpPr>
          <p:nvPr/>
        </p:nvSpPr>
        <p:spPr>
          <a:xfrm>
            <a:off x="838200" y="638695"/>
            <a:ext cx="10515600" cy="547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7C800"/>
                </a:solidFill>
              </a:rPr>
              <a:t>Intensive Farming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485671FF-F71F-A742-9349-298F55076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45" y="1625598"/>
            <a:ext cx="6070913" cy="3414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19CE62-2DC2-CF4B-ABF9-2633B6C1653F}"/>
              </a:ext>
            </a:extLst>
          </p:cNvPr>
          <p:cNvSpPr/>
          <p:nvPr/>
        </p:nvSpPr>
        <p:spPr>
          <a:xfrm>
            <a:off x="939801" y="1538107"/>
            <a:ext cx="6273643" cy="3567291"/>
          </a:xfrm>
          <a:prstGeom prst="rect">
            <a:avLst/>
          </a:prstGeom>
          <a:noFill/>
          <a:ln w="38100">
            <a:solidFill>
              <a:srgbClr val="CFE6E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101CB-C004-CC4A-A4E1-6696040A88C9}"/>
              </a:ext>
            </a:extLst>
          </p:cNvPr>
          <p:cNvSpPr txBox="1"/>
          <p:nvPr/>
        </p:nvSpPr>
        <p:spPr>
          <a:xfrm>
            <a:off x="793044" y="5215466"/>
            <a:ext cx="6160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cap="all" dirty="0">
                <a:solidFill>
                  <a:srgbClr val="E7C8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Resource 3  </a:t>
            </a:r>
            <a:r>
              <a:rPr lang="en-GB" sz="1600" cap="all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Farm Case Study: Rowreagh Farm</a:t>
            </a:r>
            <a:endParaRPr lang="en-GB" sz="16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9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6B6F61-FAD2-7641-AD53-D1467A32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29" y="894738"/>
            <a:ext cx="8102278" cy="57180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A30BAB-5586-FF4E-9024-C53897582A80}"/>
              </a:ext>
            </a:extLst>
          </p:cNvPr>
          <p:cNvSpPr txBox="1">
            <a:spLocks/>
          </p:cNvSpPr>
          <p:nvPr/>
        </p:nvSpPr>
        <p:spPr>
          <a:xfrm>
            <a:off x="838200" y="638695"/>
            <a:ext cx="10515600" cy="547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>
                <a:solidFill>
                  <a:srgbClr val="E7C800"/>
                </a:solidFill>
              </a:rPr>
              <a:t>Activity – Debate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BA380C-4A0B-7148-99E9-E65349517EEE}"/>
              </a:ext>
            </a:extLst>
          </p:cNvPr>
          <p:cNvSpPr txBox="1">
            <a:spLocks/>
          </p:cNvSpPr>
          <p:nvPr/>
        </p:nvSpPr>
        <p:spPr>
          <a:xfrm>
            <a:off x="838199" y="1367305"/>
            <a:ext cx="7750215" cy="2174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Present your points: </a:t>
            </a:r>
            <a:br>
              <a:rPr lang="en-US" sz="2800" dirty="0"/>
            </a:br>
            <a:endParaRPr lang="en-US" sz="2800" dirty="0"/>
          </a:p>
          <a:p>
            <a:pPr algn="l">
              <a:spcBef>
                <a:spcPts val="0"/>
              </a:spcBef>
            </a:pPr>
            <a:r>
              <a:rPr lang="en-US" sz="2800" dirty="0"/>
              <a:t>Are you </a:t>
            </a:r>
            <a:r>
              <a:rPr lang="en-US" sz="2800" b="1" dirty="0"/>
              <a:t>For</a:t>
            </a:r>
            <a:r>
              <a:rPr lang="en-US" sz="2800" dirty="0"/>
              <a:t> or </a:t>
            </a:r>
            <a:r>
              <a:rPr lang="en-US" sz="2800" b="1" dirty="0"/>
              <a:t>Against</a:t>
            </a:r>
            <a:r>
              <a:rPr lang="en-US" sz="2800" dirty="0"/>
              <a:t> </a:t>
            </a:r>
          </a:p>
          <a:p>
            <a:pPr algn="l">
              <a:spcBef>
                <a:spcPts val="0"/>
              </a:spcBef>
            </a:pPr>
            <a:r>
              <a:rPr lang="en-US" sz="2800" dirty="0"/>
              <a:t>intensive farming?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18334-F093-E945-AB94-7B282B9D74A2}"/>
              </a:ext>
            </a:extLst>
          </p:cNvPr>
          <p:cNvSpPr txBox="1"/>
          <p:nvPr/>
        </p:nvSpPr>
        <p:spPr>
          <a:xfrm rot="21136676">
            <a:off x="6898510" y="2284159"/>
            <a:ext cx="204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2F1122-8D65-2047-8B39-DD316493C240}"/>
              </a:ext>
            </a:extLst>
          </p:cNvPr>
          <p:cNvSpPr txBox="1"/>
          <p:nvPr/>
        </p:nvSpPr>
        <p:spPr>
          <a:xfrm rot="192046">
            <a:off x="5478509" y="3901751"/>
            <a:ext cx="204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1591A-476A-6F4F-A10E-3EB575D2B144}"/>
              </a:ext>
            </a:extLst>
          </p:cNvPr>
          <p:cNvSpPr txBox="1"/>
          <p:nvPr/>
        </p:nvSpPr>
        <p:spPr>
          <a:xfrm rot="443595">
            <a:off x="8497399" y="4015527"/>
            <a:ext cx="204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E39AF-0D2F-2B4D-9076-385E9F32E928}"/>
              </a:ext>
            </a:extLst>
          </p:cNvPr>
          <p:cNvSpPr txBox="1"/>
          <p:nvPr/>
        </p:nvSpPr>
        <p:spPr>
          <a:xfrm rot="20382832">
            <a:off x="3581499" y="4460703"/>
            <a:ext cx="204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</a:p>
        </p:txBody>
      </p:sp>
    </p:spTree>
    <p:extLst>
      <p:ext uri="{BB962C8B-B14F-4D97-AF65-F5344CB8AC3E}">
        <p14:creationId xmlns:p14="http://schemas.microsoft.com/office/powerpoint/2010/main" val="371692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6193587BFF49A2E1DA8B46E26A0B" ma:contentTypeVersion="10" ma:contentTypeDescription="Create a new document." ma:contentTypeScope="" ma:versionID="894fc850d489571c195bd17772b4ce9e">
  <xsd:schema xmlns:xsd="http://www.w3.org/2001/XMLSchema" xmlns:xs="http://www.w3.org/2001/XMLSchema" xmlns:p="http://schemas.microsoft.com/office/2006/metadata/properties" xmlns:ns2="75fe370f-3d0a-4208-9b1a-4bd0b7fff9cb" xmlns:ns3="c5d2923e-c8a7-4b3a-beb8-643bd3e04610" targetNamespace="http://schemas.microsoft.com/office/2006/metadata/properties" ma:root="true" ma:fieldsID="667021cba022c093d0132420f722a641" ns2:_="" ns3:_="">
    <xsd:import namespace="75fe370f-3d0a-4208-9b1a-4bd0b7fff9cb"/>
    <xsd:import namespace="c5d2923e-c8a7-4b3a-beb8-643bd3e04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e370f-3d0a-4208-9b1a-4bd0b7fff9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2923e-c8a7-4b3a-beb8-643bd3e046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DE9C4-23FB-4599-B54F-14D59B8D5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C0929-B884-4934-9603-E2313CC1E42D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58230d3-3dae-457d-bbc7-1a53d9cdf48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C39C72A-1F61-4840-A91B-40A2E9437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e370f-3d0a-4208-9b1a-4bd0b7fff9cb"/>
    <ds:schemaRef ds:uri="c5d2923e-c8a7-4b3a-beb8-643bd3e04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170</Words>
  <Application>Microsoft Macintosh PowerPoint</Application>
  <PresentationFormat>Widescreen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1_Office Theme</vt:lpstr>
      <vt:lpstr>RESOURCE 3 INTENSIVE FARMING</vt:lpstr>
      <vt:lpstr>Learning Intentions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Julie Gray</dc:creator>
  <cp:lastModifiedBy>Christine McVeigh</cp:lastModifiedBy>
  <cp:revision>60</cp:revision>
  <dcterms:created xsi:type="dcterms:W3CDTF">2021-08-03T10:58:58Z</dcterms:created>
  <dcterms:modified xsi:type="dcterms:W3CDTF">2021-11-16T11:23:42Z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0x0101006F546193587BFF49A2E1DA8B46E26A0B</vt:lpwstr>
  </property>
</Properties>
</file>