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72" r:id="rId6"/>
  </p:sldMasterIdLst>
  <p:notesMasterIdLst>
    <p:notesMasterId r:id="rId14"/>
  </p:notesMasterIdLst>
  <p:sldIdLst>
    <p:sldId id="264" r:id="rId7"/>
    <p:sldId id="257" r:id="rId8"/>
    <p:sldId id="265" r:id="rId9"/>
    <p:sldId id="260" r:id="rId10"/>
    <p:sldId id="262" r:id="rId11"/>
    <p:sldId id="259"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eth Wilson" initials="GW" lastIdx="1" clrIdx="0">
    <p:extLst>
      <p:ext uri="{19B8F6BF-5375-455C-9EA6-DF929625EA0E}">
        <p15:presenceInfo xmlns:p15="http://schemas.microsoft.com/office/powerpoint/2012/main" userId="S::gwilson@ccea.org.uk::39f4cd6f-95c6-4e75-b0a1-ed012afbf5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C9CC"/>
    <a:srgbClr val="E7C800"/>
    <a:srgbClr val="9BC7D2"/>
    <a:srgbClr val="F7F6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2144"/>
  </p:normalViewPr>
  <p:slideViewPr>
    <p:cSldViewPr snapToGrid="0" snapToObjects="1">
      <p:cViewPr varScale="1">
        <p:scale>
          <a:sx n="109" d="100"/>
          <a:sy n="109" d="100"/>
        </p:scale>
        <p:origin x="21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C86888-7DBC-FA44-82E7-8C369D8FC39A}" type="datetimeFigureOut">
              <a:rPr lang="en-US" smtClean="0"/>
              <a:t>11/22/21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CDA579-0B18-AC45-9CD6-6DBB45608DD0}" type="slidenum">
              <a:rPr lang="en-US" smtClean="0"/>
              <a:t>‹#›</a:t>
            </a:fld>
            <a:endParaRPr lang="en-US" dirty="0"/>
          </a:p>
        </p:txBody>
      </p:sp>
    </p:spTree>
    <p:extLst>
      <p:ext uri="{BB962C8B-B14F-4D97-AF65-F5344CB8AC3E}">
        <p14:creationId xmlns:p14="http://schemas.microsoft.com/office/powerpoint/2010/main" val="3437252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Concentrates</a:t>
            </a:r>
            <a:r>
              <a:rPr lang="en-US" sz="1200" b="0" i="0" kern="1200" dirty="0">
                <a:solidFill>
                  <a:schemeClr val="tx1"/>
                </a:solidFill>
                <a:effectLst/>
                <a:latin typeface="+mn-lt"/>
                <a:ea typeface="+mn-ea"/>
                <a:cs typeface="+mn-cs"/>
              </a:rPr>
              <a:t> – Animal food source used to meet the dietary requirements. </a:t>
            </a:r>
          </a:p>
          <a:p>
            <a:r>
              <a:rPr lang="en-US" sz="1200" b="1" i="0" kern="1200" dirty="0">
                <a:solidFill>
                  <a:schemeClr val="tx1"/>
                </a:solidFill>
                <a:effectLst/>
                <a:latin typeface="+mn-lt"/>
                <a:ea typeface="+mn-ea"/>
                <a:cs typeface="+mn-cs"/>
              </a:rPr>
              <a:t>Lactation curve</a:t>
            </a:r>
            <a:r>
              <a:rPr lang="en-US" sz="1200" b="0" i="0" kern="1200" dirty="0">
                <a:solidFill>
                  <a:schemeClr val="tx1"/>
                </a:solidFill>
                <a:effectLst/>
                <a:latin typeface="+mn-lt"/>
                <a:ea typeface="+mn-ea"/>
                <a:cs typeface="+mn-cs"/>
              </a:rPr>
              <a:t> – A graph to show the individual cow’s milk production, normally plotting yield against time.</a:t>
            </a:r>
          </a:p>
          <a:p>
            <a:endParaRPr lang="en-US" dirty="0"/>
          </a:p>
        </p:txBody>
      </p:sp>
      <p:sp>
        <p:nvSpPr>
          <p:cNvPr id="4" name="Slide Number Placeholder 3"/>
          <p:cNvSpPr>
            <a:spLocks noGrp="1"/>
          </p:cNvSpPr>
          <p:nvPr>
            <p:ph type="sldNum" sz="quarter" idx="5"/>
          </p:nvPr>
        </p:nvSpPr>
        <p:spPr/>
        <p:txBody>
          <a:bodyPr/>
          <a:lstStyle/>
          <a:p>
            <a:fld id="{6ECDA579-0B18-AC45-9CD6-6DBB45608DD0}" type="slidenum">
              <a:rPr lang="en-US" smtClean="0"/>
              <a:t>4</a:t>
            </a:fld>
            <a:endParaRPr lang="en-US" dirty="0"/>
          </a:p>
        </p:txBody>
      </p:sp>
    </p:spTree>
    <p:extLst>
      <p:ext uri="{BB962C8B-B14F-4D97-AF65-F5344CB8AC3E}">
        <p14:creationId xmlns:p14="http://schemas.microsoft.com/office/powerpoint/2010/main" val="2862084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CDA579-0B18-AC45-9CD6-6DBB45608DD0}" type="slidenum">
              <a:rPr lang="en-US" smtClean="0"/>
              <a:t>6</a:t>
            </a:fld>
            <a:endParaRPr lang="en-US" dirty="0"/>
          </a:p>
        </p:txBody>
      </p:sp>
    </p:spTree>
    <p:extLst>
      <p:ext uri="{BB962C8B-B14F-4D97-AF65-F5344CB8AC3E}">
        <p14:creationId xmlns:p14="http://schemas.microsoft.com/office/powerpoint/2010/main" val="982906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BD570-2F03-554D-A62D-2270596B2F9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FC91609-351B-DB41-A30E-68E5494C98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A1AFB4A-FA9C-5A40-A3B1-69DCF661D5E7}"/>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60EB081E-6DB3-0C4D-8415-E705483FD0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CB1D64-D03C-A847-8C60-F963B51F694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683446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BC174-4744-B54A-BC71-68A603E9A60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FAD9D09-F212-2244-B80E-C35B0BA3C8F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B57F6BA-0048-1741-8141-5A4CAE4C7D5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7457BAAE-EA91-5742-884A-03A2556B2BA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D55A78-E1F3-684E-BE44-4C9FF2D9DC1E}"/>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106719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5A1FBC-5E96-D943-93F7-255A10006C9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12C0418-7E62-D448-9F5B-FE51377CB8C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4A95F9-2AA1-C84C-B1F2-58E5BB97A078}"/>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2A5A3577-FB78-C641-99FD-EFD626E758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97C72C-0A2C-F746-BE4C-25A0F16A4F2D}"/>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942157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BD570-2F03-554D-A62D-2270596B2F9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FC91609-351B-DB41-A30E-68E5494C98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A1AFB4A-FA9C-5A40-A3B1-69DCF661D5E7}"/>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60EB081E-6DB3-0C4D-8415-E705483FD0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CB1D64-D03C-A847-8C60-F963B51F694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468499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6835D-F714-F243-A884-DB98B18689A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E2D5D0B-4A1F-4E40-A940-38ED4425DD3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AE78CC5-F9E1-4047-AE54-DDA991AF154C}"/>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97C0C8CB-F3F8-A44C-AC83-C4FF706003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9F975D-9BF2-8541-9DB2-4A23B665F464}"/>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4237876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56A23-50F1-814D-9E01-2949C7B31E2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F96859D-F2F6-8B47-9C67-4A8374CF94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E036C7D-8703-CA40-92F6-792CBB34AEDE}"/>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A24DCA38-B04F-304B-9397-7092A15138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92A129-DB4D-AB4B-8907-152D580CA8AB}"/>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69851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A7C52-E7CA-0B4E-AAC7-F4E52A5CCDC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2608DDA-DEC1-6841-AAD5-524EA865F7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ACA22AB-70A5-9C4E-8AFD-1E29602AE8F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240B41E-954B-5E4F-821A-B2709EAC7617}"/>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C3B34343-35C5-EA44-BE0B-A65F420492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0BD273-E67B-5948-82BE-B4B431FC8620}"/>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906895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69D25-7024-7648-89F1-BF10451DA3E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53CF99D-D4C3-E54D-9346-110615D995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10A31EB-6C32-E844-9888-68AC319ABBF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37A48B3-4D14-0742-AA7E-892B495A47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81A14FF-9DA8-314B-8AD3-78C7815BA0A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8028BF3-6ABF-274B-ADBC-E177B5131D19}"/>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8" name="Footer Placeholder 7">
            <a:extLst>
              <a:ext uri="{FF2B5EF4-FFF2-40B4-BE49-F238E27FC236}">
                <a16:creationId xmlns:a16="http://schemas.microsoft.com/office/drawing/2014/main" id="{C5609A50-4E12-2447-8EE0-EE52807CED8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788513E-1A2E-204F-8809-8D419F723E1B}"/>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906511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2F2C5-1C79-0543-A850-1D694F0A998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33C6921-CFBD-A04F-8EFF-E42534ED6265}"/>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4" name="Footer Placeholder 3">
            <a:extLst>
              <a:ext uri="{FF2B5EF4-FFF2-40B4-BE49-F238E27FC236}">
                <a16:creationId xmlns:a16="http://schemas.microsoft.com/office/drawing/2014/main" id="{58D433CB-29B6-584B-B052-37DFEB6CF9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E5CA75A-1D81-884C-9B66-85566FE2E16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4104170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0F65BB-824B-8B45-9CFB-42225BBAB02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3" name="Footer Placeholder 2">
            <a:extLst>
              <a:ext uri="{FF2B5EF4-FFF2-40B4-BE49-F238E27FC236}">
                <a16:creationId xmlns:a16="http://schemas.microsoft.com/office/drawing/2014/main" id="{660D60BD-3EAE-F447-85FA-E733F856785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89C1E2D-A90E-AE4F-AF16-4C9E37B89C64}"/>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6607750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0793E-B333-DC44-9E9F-4B715733129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4338543-8805-3244-94F2-C0B32D9E78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74FB926-3049-6C46-BB95-D4663860A0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F493574-BF79-E648-8AC4-31109E68A7DF}"/>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0D38A299-3581-0843-8A60-7094676FCFF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8B2432-F765-0943-A894-54B525490E18}"/>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1095666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6835D-F714-F243-A884-DB98B18689A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E2D5D0B-4A1F-4E40-A940-38ED4425DD3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AE78CC5-F9E1-4047-AE54-DDA991AF154C}"/>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97C0C8CB-F3F8-A44C-AC83-C4FF706003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9F975D-9BF2-8541-9DB2-4A23B665F464}"/>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4148340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DA911-3EE1-0942-8945-6632AF331DB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84412EB-5694-B546-B8F0-0CDCF09ABF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7BDD3E3-B067-4444-9DC7-95CCB7560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B6643C-0633-BC4E-9D7A-67BC9E7FAFB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7D830E97-CB64-3E46-955E-66A428B745D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DE9C56-00B3-3444-97A9-2CD501E1540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140074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BC174-4744-B54A-BC71-68A603E9A60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FAD9D09-F212-2244-B80E-C35B0BA3C8F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B57F6BA-0048-1741-8141-5A4CAE4C7D5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7457BAAE-EA91-5742-884A-03A2556B2BA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D55A78-E1F3-684E-BE44-4C9FF2D9DC1E}"/>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3624888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5A1FBC-5E96-D943-93F7-255A10006C9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12C0418-7E62-D448-9F5B-FE51377CB8C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4A95F9-2AA1-C84C-B1F2-58E5BB97A078}"/>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2A5A3577-FB78-C641-99FD-EFD626E758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97C72C-0A2C-F746-BE4C-25A0F16A4F2D}"/>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15243514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BD570-2F03-554D-A62D-2270596B2F9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FC91609-351B-DB41-A30E-68E5494C98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A1AFB4A-FA9C-5A40-A3B1-69DCF661D5E7}"/>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60EB081E-6DB3-0C4D-8415-E705483FD0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CB1D64-D03C-A847-8C60-F963B51F694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0513161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6835D-F714-F243-A884-DB98B18689A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E2D5D0B-4A1F-4E40-A940-38ED4425DD3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AE78CC5-F9E1-4047-AE54-DDA991AF154C}"/>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97C0C8CB-F3F8-A44C-AC83-C4FF706003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9F975D-9BF2-8541-9DB2-4A23B665F464}"/>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9996797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56A23-50F1-814D-9E01-2949C7B31E2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F96859D-F2F6-8B47-9C67-4A8374CF94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E036C7D-8703-CA40-92F6-792CBB34AEDE}"/>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A24DCA38-B04F-304B-9397-7092A15138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92A129-DB4D-AB4B-8907-152D580CA8AB}"/>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1419986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A7C52-E7CA-0B4E-AAC7-F4E52A5CCDC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2608DDA-DEC1-6841-AAD5-524EA865F7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ACA22AB-70A5-9C4E-8AFD-1E29602AE8F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240B41E-954B-5E4F-821A-B2709EAC7617}"/>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C3B34343-35C5-EA44-BE0B-A65F420492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0BD273-E67B-5948-82BE-B4B431FC8620}"/>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1209790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69D25-7024-7648-89F1-BF10451DA3E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53CF99D-D4C3-E54D-9346-110615D995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10A31EB-6C32-E844-9888-68AC319ABBF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37A48B3-4D14-0742-AA7E-892B495A47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81A14FF-9DA8-314B-8AD3-78C7815BA0A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8028BF3-6ABF-274B-ADBC-E177B5131D19}"/>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8" name="Footer Placeholder 7">
            <a:extLst>
              <a:ext uri="{FF2B5EF4-FFF2-40B4-BE49-F238E27FC236}">
                <a16:creationId xmlns:a16="http://schemas.microsoft.com/office/drawing/2014/main" id="{C5609A50-4E12-2447-8EE0-EE52807CED8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788513E-1A2E-204F-8809-8D419F723E1B}"/>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0940205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2F2C5-1C79-0543-A850-1D694F0A998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33C6921-CFBD-A04F-8EFF-E42534ED6265}"/>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4" name="Footer Placeholder 3">
            <a:extLst>
              <a:ext uri="{FF2B5EF4-FFF2-40B4-BE49-F238E27FC236}">
                <a16:creationId xmlns:a16="http://schemas.microsoft.com/office/drawing/2014/main" id="{58D433CB-29B6-584B-B052-37DFEB6CF9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E5CA75A-1D81-884C-9B66-85566FE2E16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3915560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0F65BB-824B-8B45-9CFB-42225BBAB02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3" name="Footer Placeholder 2">
            <a:extLst>
              <a:ext uri="{FF2B5EF4-FFF2-40B4-BE49-F238E27FC236}">
                <a16:creationId xmlns:a16="http://schemas.microsoft.com/office/drawing/2014/main" id="{660D60BD-3EAE-F447-85FA-E733F856785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89C1E2D-A90E-AE4F-AF16-4C9E37B89C64}"/>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605828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56A23-50F1-814D-9E01-2949C7B31E2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F96859D-F2F6-8B47-9C67-4A8374CF94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E036C7D-8703-CA40-92F6-792CBB34AEDE}"/>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A24DCA38-B04F-304B-9397-7092A15138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92A129-DB4D-AB4B-8907-152D580CA8AB}"/>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10648993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0793E-B333-DC44-9E9F-4B715733129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4338543-8805-3244-94F2-C0B32D9E78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74FB926-3049-6C46-BB95-D4663860A0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F493574-BF79-E648-8AC4-31109E68A7DF}"/>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0D38A299-3581-0843-8A60-7094676FCFF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8B2432-F765-0943-A894-54B525490E18}"/>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0404877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DA911-3EE1-0942-8945-6632AF331DB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84412EB-5694-B546-B8F0-0CDCF09ABF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7BDD3E3-B067-4444-9DC7-95CCB7560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B6643C-0633-BC4E-9D7A-67BC9E7FAFB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7D830E97-CB64-3E46-955E-66A428B745D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DE9C56-00B3-3444-97A9-2CD501E1540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9370216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BC174-4744-B54A-BC71-68A603E9A60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FAD9D09-F212-2244-B80E-C35B0BA3C8F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B57F6BA-0048-1741-8141-5A4CAE4C7D5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7457BAAE-EA91-5742-884A-03A2556B2BA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D55A78-E1F3-684E-BE44-4C9FF2D9DC1E}"/>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3368512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5A1FBC-5E96-D943-93F7-255A10006C9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12C0418-7E62-D448-9F5B-FE51377CB8C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4A95F9-2AA1-C84C-B1F2-58E5BB97A078}"/>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2A5A3577-FB78-C641-99FD-EFD626E758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97C72C-0A2C-F746-BE4C-25A0F16A4F2D}"/>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73462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A7C52-E7CA-0B4E-AAC7-F4E52A5CCDC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2608DDA-DEC1-6841-AAD5-524EA865F7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ACA22AB-70A5-9C4E-8AFD-1E29602AE8F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240B41E-954B-5E4F-821A-B2709EAC7617}"/>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C3B34343-35C5-EA44-BE0B-A65F420492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0BD273-E67B-5948-82BE-B4B431FC8620}"/>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481090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69D25-7024-7648-89F1-BF10451DA3E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53CF99D-D4C3-E54D-9346-110615D995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10A31EB-6C32-E844-9888-68AC319ABBF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37A48B3-4D14-0742-AA7E-892B495A47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81A14FF-9DA8-314B-8AD3-78C7815BA0A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8028BF3-6ABF-274B-ADBC-E177B5131D19}"/>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8" name="Footer Placeholder 7">
            <a:extLst>
              <a:ext uri="{FF2B5EF4-FFF2-40B4-BE49-F238E27FC236}">
                <a16:creationId xmlns:a16="http://schemas.microsoft.com/office/drawing/2014/main" id="{C5609A50-4E12-2447-8EE0-EE52807CED8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788513E-1A2E-204F-8809-8D419F723E1B}"/>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418621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2F2C5-1C79-0543-A850-1D694F0A998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33C6921-CFBD-A04F-8EFF-E42534ED6265}"/>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4" name="Footer Placeholder 3">
            <a:extLst>
              <a:ext uri="{FF2B5EF4-FFF2-40B4-BE49-F238E27FC236}">
                <a16:creationId xmlns:a16="http://schemas.microsoft.com/office/drawing/2014/main" id="{58D433CB-29B6-584B-B052-37DFEB6CF9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E5CA75A-1D81-884C-9B66-85566FE2E16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498475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0F65BB-824B-8B45-9CFB-42225BBAB02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3" name="Footer Placeholder 2">
            <a:extLst>
              <a:ext uri="{FF2B5EF4-FFF2-40B4-BE49-F238E27FC236}">
                <a16:creationId xmlns:a16="http://schemas.microsoft.com/office/drawing/2014/main" id="{660D60BD-3EAE-F447-85FA-E733F856785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89C1E2D-A90E-AE4F-AF16-4C9E37B89C64}"/>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219902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0793E-B333-DC44-9E9F-4B715733129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4338543-8805-3244-94F2-C0B32D9E78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74FB926-3049-6C46-BB95-D4663860A0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F493574-BF79-E648-8AC4-31109E68A7DF}"/>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0D38A299-3581-0843-8A60-7094676FCFF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8B2432-F765-0943-A894-54B525490E18}"/>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3658962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DA911-3EE1-0942-8945-6632AF331DB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84412EB-5694-B546-B8F0-0CDCF09ABF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7BDD3E3-B067-4444-9DC7-95CCB7560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B6643C-0633-BC4E-9D7A-67BC9E7FAFB4}"/>
              </a:ext>
            </a:extLst>
          </p:cNvPr>
          <p:cNvSpPr>
            <a:spLocks noGrp="1"/>
          </p:cNvSpPr>
          <p:nvPr>
            <p:ph type="dt" sz="half" idx="10"/>
          </p:nvPr>
        </p:nvSpPr>
        <p:spPr/>
        <p:txBody>
          <a:bodyPr/>
          <a:lstStyle/>
          <a:p>
            <a:fld id="{F97BD1FB-2E3A-8C41-97E6-71CAEF75294F}" type="datetimeFigureOut">
              <a:rPr lang="en-US" smtClean="0"/>
              <a:t>11/22/21</a:t>
            </a:fld>
            <a:endParaRPr lang="en-US" dirty="0"/>
          </a:p>
        </p:txBody>
      </p:sp>
      <p:sp>
        <p:nvSpPr>
          <p:cNvPr id="6" name="Footer Placeholder 5">
            <a:extLst>
              <a:ext uri="{FF2B5EF4-FFF2-40B4-BE49-F238E27FC236}">
                <a16:creationId xmlns:a16="http://schemas.microsoft.com/office/drawing/2014/main" id="{7D830E97-CB64-3E46-955E-66A428B745D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DE9C56-00B3-3444-97A9-2CD501E1540C}"/>
              </a:ext>
            </a:extLst>
          </p:cNvPr>
          <p:cNvSpPr>
            <a:spLocks noGrp="1"/>
          </p:cNvSpPr>
          <p:nvPr>
            <p:ph type="sldNum" sz="quarter" idx="12"/>
          </p:nvPr>
        </p:nvSpPr>
        <p:spPr/>
        <p:txBody>
          <a:bodyPr/>
          <a:lstStyle/>
          <a:p>
            <a:fld id="{FD5A2BE3-80D6-BB43-B092-D602FD02FD9A}" type="slidenum">
              <a:rPr lang="en-US" smtClean="0"/>
              <a:t>‹#›</a:t>
            </a:fld>
            <a:endParaRPr lang="en-US" dirty="0"/>
          </a:p>
        </p:txBody>
      </p:sp>
    </p:spTree>
    <p:extLst>
      <p:ext uri="{BB962C8B-B14F-4D97-AF65-F5344CB8AC3E}">
        <p14:creationId xmlns:p14="http://schemas.microsoft.com/office/powerpoint/2010/main" val="19973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19C4FD-3E70-C640-8DE0-9964ABA9D9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89C00A1-6992-BD4D-AF60-8C75A7F55B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1B97A57-1CC5-1B49-9AB8-72098CA23F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EDBEF766-76D0-854E-B4D6-681AECB1C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0007038-22B7-714D-9C81-4895F2B169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5A2BE3-80D6-BB43-B092-D602FD02FD9A}" type="slidenum">
              <a:rPr lang="en-US" smtClean="0"/>
              <a:t>‹#›</a:t>
            </a:fld>
            <a:endParaRPr lang="en-US" dirty="0"/>
          </a:p>
        </p:txBody>
      </p:sp>
      <p:sp>
        <p:nvSpPr>
          <p:cNvPr id="7" name="Rectangle 6">
            <a:extLst>
              <a:ext uri="{FF2B5EF4-FFF2-40B4-BE49-F238E27FC236}">
                <a16:creationId xmlns:a16="http://schemas.microsoft.com/office/drawing/2014/main" id="{D3CBC7BE-803E-824F-A9CA-EF06DC84C5E3}"/>
              </a:ext>
            </a:extLst>
          </p:cNvPr>
          <p:cNvSpPr/>
          <p:nvPr userDrawn="1"/>
        </p:nvSpPr>
        <p:spPr>
          <a:xfrm>
            <a:off x="0" y="0"/>
            <a:ext cx="12192000" cy="6858000"/>
          </a:xfrm>
          <a:prstGeom prst="rect">
            <a:avLst/>
          </a:prstGeom>
          <a:solidFill>
            <a:srgbClr val="CF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11E4DD3-65D4-D14D-9B32-4BFD8DBED90E}"/>
              </a:ext>
            </a:extLst>
          </p:cNvPr>
          <p:cNvSpPr/>
          <p:nvPr userDrawn="1"/>
        </p:nvSpPr>
        <p:spPr>
          <a:xfrm>
            <a:off x="267418" y="249897"/>
            <a:ext cx="11662914" cy="6357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486255C3-C52B-B64D-8178-B0CA0F02E054}"/>
              </a:ext>
            </a:extLst>
          </p:cNvPr>
          <p:cNvPicPr>
            <a:picLocks noChangeAspect="1"/>
          </p:cNvPicPr>
          <p:nvPr userDrawn="1"/>
        </p:nvPicPr>
        <p:blipFill>
          <a:blip r:embed="rId13"/>
          <a:stretch>
            <a:fillRect/>
          </a:stretch>
        </p:blipFill>
        <p:spPr>
          <a:xfrm>
            <a:off x="5967046" y="4883704"/>
            <a:ext cx="5969259" cy="1724131"/>
          </a:xfrm>
          <a:prstGeom prst="rect">
            <a:avLst/>
          </a:prstGeom>
        </p:spPr>
      </p:pic>
    </p:spTree>
    <p:extLst>
      <p:ext uri="{BB962C8B-B14F-4D97-AF65-F5344CB8AC3E}">
        <p14:creationId xmlns:p14="http://schemas.microsoft.com/office/powerpoint/2010/main" val="1558194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19C4FD-3E70-C640-8DE0-9964ABA9D9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89C00A1-6992-BD4D-AF60-8C75A7F55B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1B97A57-1CC5-1B49-9AB8-72098CA23F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EDBEF766-76D0-854E-B4D6-681AECB1C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0007038-22B7-714D-9C81-4895F2B169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5A2BE3-80D6-BB43-B092-D602FD02FD9A}" type="slidenum">
              <a:rPr lang="en-US" smtClean="0"/>
              <a:t>‹#›</a:t>
            </a:fld>
            <a:endParaRPr lang="en-US" dirty="0"/>
          </a:p>
        </p:txBody>
      </p:sp>
      <p:sp>
        <p:nvSpPr>
          <p:cNvPr id="7" name="Rectangle 6">
            <a:extLst>
              <a:ext uri="{FF2B5EF4-FFF2-40B4-BE49-F238E27FC236}">
                <a16:creationId xmlns:a16="http://schemas.microsoft.com/office/drawing/2014/main" id="{D3CBC7BE-803E-824F-A9CA-EF06DC84C5E3}"/>
              </a:ext>
            </a:extLst>
          </p:cNvPr>
          <p:cNvSpPr/>
          <p:nvPr userDrawn="1"/>
        </p:nvSpPr>
        <p:spPr>
          <a:xfrm>
            <a:off x="0" y="0"/>
            <a:ext cx="12192000" cy="6858000"/>
          </a:xfrm>
          <a:prstGeom prst="rect">
            <a:avLst/>
          </a:prstGeom>
          <a:solidFill>
            <a:srgbClr val="CF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11E4DD3-65D4-D14D-9B32-4BFD8DBED90E}"/>
              </a:ext>
            </a:extLst>
          </p:cNvPr>
          <p:cNvSpPr/>
          <p:nvPr userDrawn="1"/>
        </p:nvSpPr>
        <p:spPr>
          <a:xfrm>
            <a:off x="267418" y="249897"/>
            <a:ext cx="11662914" cy="6357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486255C3-C52B-B64D-8178-B0CA0F02E054}"/>
              </a:ext>
            </a:extLst>
          </p:cNvPr>
          <p:cNvPicPr>
            <a:picLocks noChangeAspect="1"/>
          </p:cNvPicPr>
          <p:nvPr userDrawn="1"/>
        </p:nvPicPr>
        <p:blipFill>
          <a:blip r:embed="rId13"/>
          <a:stretch>
            <a:fillRect/>
          </a:stretch>
        </p:blipFill>
        <p:spPr>
          <a:xfrm>
            <a:off x="4560278" y="4477380"/>
            <a:ext cx="7376028" cy="2130455"/>
          </a:xfrm>
          <a:prstGeom prst="rect">
            <a:avLst/>
          </a:prstGeom>
        </p:spPr>
      </p:pic>
    </p:spTree>
    <p:extLst>
      <p:ext uri="{BB962C8B-B14F-4D97-AF65-F5344CB8AC3E}">
        <p14:creationId xmlns:p14="http://schemas.microsoft.com/office/powerpoint/2010/main" val="3866693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19C4FD-3E70-C640-8DE0-9964ABA9D9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89C00A1-6992-BD4D-AF60-8C75A7F55B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1B97A57-1CC5-1B49-9AB8-72098CA23F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BD1FB-2E3A-8C41-97E6-71CAEF75294F}" type="datetimeFigureOut">
              <a:rPr lang="en-US" smtClean="0"/>
              <a:t>11/22/21</a:t>
            </a:fld>
            <a:endParaRPr lang="en-US" dirty="0"/>
          </a:p>
        </p:txBody>
      </p:sp>
      <p:sp>
        <p:nvSpPr>
          <p:cNvPr id="5" name="Footer Placeholder 4">
            <a:extLst>
              <a:ext uri="{FF2B5EF4-FFF2-40B4-BE49-F238E27FC236}">
                <a16:creationId xmlns:a16="http://schemas.microsoft.com/office/drawing/2014/main" id="{EDBEF766-76D0-854E-B4D6-681AECB1C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0007038-22B7-714D-9C81-4895F2B169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5A2BE3-80D6-BB43-B092-D602FD02FD9A}" type="slidenum">
              <a:rPr lang="en-US" smtClean="0"/>
              <a:t>‹#›</a:t>
            </a:fld>
            <a:endParaRPr lang="en-US" dirty="0"/>
          </a:p>
        </p:txBody>
      </p:sp>
      <p:sp>
        <p:nvSpPr>
          <p:cNvPr id="7" name="Rectangle 6">
            <a:extLst>
              <a:ext uri="{FF2B5EF4-FFF2-40B4-BE49-F238E27FC236}">
                <a16:creationId xmlns:a16="http://schemas.microsoft.com/office/drawing/2014/main" id="{D3CBC7BE-803E-824F-A9CA-EF06DC84C5E3}"/>
              </a:ext>
            </a:extLst>
          </p:cNvPr>
          <p:cNvSpPr/>
          <p:nvPr userDrawn="1"/>
        </p:nvSpPr>
        <p:spPr>
          <a:xfrm>
            <a:off x="0" y="0"/>
            <a:ext cx="12192000" cy="6858000"/>
          </a:xfrm>
          <a:prstGeom prst="rect">
            <a:avLst/>
          </a:prstGeom>
          <a:solidFill>
            <a:srgbClr val="CF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11E4DD3-65D4-D14D-9B32-4BFD8DBED90E}"/>
              </a:ext>
            </a:extLst>
          </p:cNvPr>
          <p:cNvSpPr/>
          <p:nvPr userDrawn="1"/>
        </p:nvSpPr>
        <p:spPr>
          <a:xfrm>
            <a:off x="267418" y="249897"/>
            <a:ext cx="11662914" cy="6357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254562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ccea.org.uk/downloads/docs/Support/Fact%20File%3A%20Unit%202/2020/Lactation%20Curve%20Fact%20Fil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imeo.com/63879706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image" Target="../media/image6.emf"/><Relationship Id="rId1" Type="http://schemas.openxmlformats.org/officeDocument/2006/relationships/slideLayout" Target="../slideLayouts/slideLayout23.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5D4A17A-3F6C-B24B-B1FE-940CF2CBE36A}"/>
              </a:ext>
            </a:extLst>
          </p:cNvPr>
          <p:cNvSpPr txBox="1">
            <a:spLocks/>
          </p:cNvSpPr>
          <p:nvPr/>
        </p:nvSpPr>
        <p:spPr>
          <a:xfrm>
            <a:off x="662151" y="640102"/>
            <a:ext cx="6803656" cy="2788897"/>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600" b="1" dirty="0">
                <a:solidFill>
                  <a:srgbClr val="E7C800"/>
                </a:solidFill>
                <a:latin typeface="Arial" panose="020B0604020202020204" pitchFamily="34" charset="0"/>
                <a:cs typeface="Arial" panose="020B0604020202020204" pitchFamily="34" charset="0"/>
              </a:rPr>
              <a:t>RESOURCE 1</a:t>
            </a:r>
            <a:br>
              <a:rPr lang="en-GB" sz="3600" dirty="0">
                <a:latin typeface="Arial" panose="020B0604020202020204" pitchFamily="34" charset="0"/>
                <a:cs typeface="Arial" panose="020B0604020202020204" pitchFamily="34" charset="0"/>
              </a:rPr>
            </a:br>
            <a:r>
              <a:rPr lang="en-GB" sz="3600" dirty="0">
                <a:latin typeface="Arial" panose="020B0604020202020204" pitchFamily="34" charset="0"/>
                <a:cs typeface="Arial" panose="020B0604020202020204" pitchFamily="34" charset="0"/>
              </a:rPr>
              <a:t>EFFICIENT USE OF CONCENTRATES</a:t>
            </a:r>
            <a:endParaRPr lang="en-US" sz="3600" dirty="0">
              <a:latin typeface="Arial" panose="020B0604020202020204" pitchFamily="34" charset="0"/>
              <a:cs typeface="Arial" panose="020B0604020202020204" pitchFamily="34" charset="0"/>
            </a:endParaRPr>
          </a:p>
        </p:txBody>
      </p:sp>
      <p:pic>
        <p:nvPicPr>
          <p:cNvPr id="5" name="Picture 4" descr="Logo, company name&#10;&#10;Description automatically generated">
            <a:extLst>
              <a:ext uri="{FF2B5EF4-FFF2-40B4-BE49-F238E27FC236}">
                <a16:creationId xmlns:a16="http://schemas.microsoft.com/office/drawing/2014/main" id="{BD4CD52F-19C6-7F4E-B355-4B1F1129AF7B}"/>
              </a:ext>
            </a:extLst>
          </p:cNvPr>
          <p:cNvPicPr>
            <a:picLocks noChangeAspect="1"/>
          </p:cNvPicPr>
          <p:nvPr/>
        </p:nvPicPr>
        <p:blipFill>
          <a:blip r:embed="rId2"/>
          <a:stretch>
            <a:fillRect/>
          </a:stretch>
        </p:blipFill>
        <p:spPr>
          <a:xfrm>
            <a:off x="9951291" y="640103"/>
            <a:ext cx="1468388" cy="957343"/>
          </a:xfrm>
          <a:prstGeom prst="rect">
            <a:avLst/>
          </a:prstGeom>
        </p:spPr>
      </p:pic>
      <p:pic>
        <p:nvPicPr>
          <p:cNvPr id="6" name="Picture 5" descr="Logo, company name&#10;&#10;Description automatically generated">
            <a:extLst>
              <a:ext uri="{FF2B5EF4-FFF2-40B4-BE49-F238E27FC236}">
                <a16:creationId xmlns:a16="http://schemas.microsoft.com/office/drawing/2014/main" id="{9A1373F1-F13C-8D48-94CD-D1078AD2E4E5}"/>
              </a:ext>
            </a:extLst>
          </p:cNvPr>
          <p:cNvPicPr>
            <a:picLocks noChangeAspect="1"/>
          </p:cNvPicPr>
          <p:nvPr/>
        </p:nvPicPr>
        <p:blipFill>
          <a:blip r:embed="rId3"/>
          <a:stretch>
            <a:fillRect/>
          </a:stretch>
        </p:blipFill>
        <p:spPr>
          <a:xfrm>
            <a:off x="839469" y="5590498"/>
            <a:ext cx="1229363" cy="627399"/>
          </a:xfrm>
          <a:prstGeom prst="rect">
            <a:avLst/>
          </a:prstGeom>
        </p:spPr>
      </p:pic>
    </p:spTree>
    <p:extLst>
      <p:ext uri="{BB962C8B-B14F-4D97-AF65-F5344CB8AC3E}">
        <p14:creationId xmlns:p14="http://schemas.microsoft.com/office/powerpoint/2010/main" val="30248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73557-3A9A-AA40-84D3-D0372B11600E}"/>
              </a:ext>
            </a:extLst>
          </p:cNvPr>
          <p:cNvSpPr>
            <a:spLocks noGrp="1"/>
          </p:cNvSpPr>
          <p:nvPr>
            <p:ph type="title"/>
          </p:nvPr>
        </p:nvSpPr>
        <p:spPr>
          <a:xfrm>
            <a:off x="838200" y="637197"/>
            <a:ext cx="10515600" cy="615600"/>
          </a:xfrm>
        </p:spPr>
        <p:txBody>
          <a:bodyPr anchor="t" anchorCtr="0">
            <a:normAutofit/>
          </a:bodyPr>
          <a:lstStyle/>
          <a:p>
            <a:r>
              <a:rPr lang="en-US" sz="3500" b="1" dirty="0">
                <a:solidFill>
                  <a:srgbClr val="E7C800"/>
                </a:solidFill>
                <a:latin typeface="Arial" panose="020B0604020202020204" pitchFamily="34" charset="0"/>
                <a:cs typeface="Arial" panose="020B0604020202020204" pitchFamily="34" charset="0"/>
              </a:rPr>
              <a:t>Learning Intentions</a:t>
            </a:r>
          </a:p>
        </p:txBody>
      </p:sp>
      <p:sp>
        <p:nvSpPr>
          <p:cNvPr id="3" name="Content Placeholder 2">
            <a:extLst>
              <a:ext uri="{FF2B5EF4-FFF2-40B4-BE49-F238E27FC236}">
                <a16:creationId xmlns:a16="http://schemas.microsoft.com/office/drawing/2014/main" id="{5D12F8D8-9B2A-CD46-BD07-A5FC72D0A2F6}"/>
              </a:ext>
            </a:extLst>
          </p:cNvPr>
          <p:cNvSpPr>
            <a:spLocks noGrp="1"/>
          </p:cNvSpPr>
          <p:nvPr>
            <p:ph idx="1"/>
          </p:nvPr>
        </p:nvSpPr>
        <p:spPr>
          <a:xfrm>
            <a:off x="838200" y="1252800"/>
            <a:ext cx="9501554" cy="4351338"/>
          </a:xfrm>
        </p:spPr>
        <p:txBody>
          <a:bodyPr vert="horz" lIns="91440" tIns="45720" rIns="91440" bIns="45720" rtlCol="0" anchor="t">
            <a:noAutofit/>
          </a:bodyPr>
          <a:lstStyle/>
          <a:p>
            <a:pPr marL="0" indent="0">
              <a:lnSpc>
                <a:spcPct val="110000"/>
              </a:lnSpc>
              <a:spcBef>
                <a:spcPts val="600"/>
              </a:spcBef>
              <a:buNone/>
            </a:pPr>
            <a:r>
              <a:rPr lang="en-GB" dirty="0">
                <a:latin typeface="Arial" panose="020B0604020202020204" pitchFamily="34" charset="0"/>
                <a:cs typeface="Arial" panose="020B0604020202020204" pitchFamily="34" charset="0"/>
              </a:rPr>
              <a:t>In these activities you will:</a:t>
            </a:r>
          </a:p>
          <a:p>
            <a:pPr marL="342000" indent="-342000">
              <a:lnSpc>
                <a:spcPct val="110000"/>
              </a:lnSpc>
              <a:spcBef>
                <a:spcPts val="600"/>
              </a:spcBef>
              <a:buClr>
                <a:srgbClr val="E7C800"/>
              </a:buClr>
            </a:pPr>
            <a:r>
              <a:rPr lang="en-GB" dirty="0">
                <a:latin typeface="Arial" panose="020B0604020202020204" pitchFamily="34" charset="0"/>
                <a:cs typeface="Arial" panose="020B0604020202020204" pitchFamily="34" charset="0"/>
              </a:rPr>
              <a:t>describe and explain how food sources (concentrates) are used to meet dietary requirements;</a:t>
            </a:r>
          </a:p>
          <a:p>
            <a:pPr marL="342000" indent="-342000">
              <a:lnSpc>
                <a:spcPct val="110000"/>
              </a:lnSpc>
              <a:spcBef>
                <a:spcPts val="600"/>
              </a:spcBef>
              <a:buClr>
                <a:srgbClr val="E7C800"/>
              </a:buClr>
            </a:pPr>
            <a:r>
              <a:rPr lang="en-GB" dirty="0">
                <a:latin typeface="Arial" panose="020B0604020202020204" pitchFamily="34" charset="0"/>
                <a:cs typeface="Arial" panose="020B0604020202020204" pitchFamily="34" charset="0"/>
              </a:rPr>
              <a:t>describe the main features of a lactation curve; and</a:t>
            </a:r>
          </a:p>
          <a:p>
            <a:pPr marL="342000" indent="-342000">
              <a:lnSpc>
                <a:spcPct val="110000"/>
              </a:lnSpc>
              <a:spcBef>
                <a:spcPts val="600"/>
              </a:spcBef>
              <a:buClr>
                <a:srgbClr val="E7C800"/>
              </a:buClr>
            </a:pPr>
            <a:r>
              <a:rPr lang="en-GB" dirty="0">
                <a:latin typeface="Arial" panose="020B0604020202020204" pitchFamily="34" charset="0"/>
                <a:cs typeface="Arial" panose="020B0604020202020204" pitchFamily="34" charset="0"/>
              </a:rPr>
              <a:t>evaluate production rations and investigate the principal costs associated with keeping animals.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829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D64F0A6-B962-6047-9A8F-9EC51CF07A26}"/>
              </a:ext>
            </a:extLst>
          </p:cNvPr>
          <p:cNvSpPr txBox="1">
            <a:spLocks/>
          </p:cNvSpPr>
          <p:nvPr/>
        </p:nvSpPr>
        <p:spPr>
          <a:xfrm>
            <a:off x="838201" y="1252800"/>
            <a:ext cx="10515599" cy="498394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GB" sz="2400" dirty="0">
                <a:latin typeface="Arial" panose="020B0604020202020204" pitchFamily="34" charset="0"/>
                <a:cs typeface="Arial" panose="020B0604020202020204" pitchFamily="34" charset="0"/>
              </a:rPr>
              <a:t>Purchased concentrates currently represent between 60–70% of variable costs of milk production on Northern Ireland dairy farms. Concentrates are more expensive than either grazed grass or grass silage and concentrate prices can vary considerably from year to year. </a:t>
            </a:r>
            <a:endParaRPr lang="en-US" sz="2400" dirty="0">
              <a:latin typeface="Arial" panose="020B0604020202020204" pitchFamily="34" charset="0"/>
              <a:cs typeface="Arial" panose="020B0604020202020204" pitchFamily="34" charset="0"/>
            </a:endParaRPr>
          </a:p>
          <a:p>
            <a:pPr marL="0" indent="0">
              <a:lnSpc>
                <a:spcPct val="110000"/>
              </a:lnSpc>
              <a:spcBef>
                <a:spcPts val="0"/>
              </a:spcBef>
              <a:buNone/>
            </a:pPr>
            <a:endParaRPr lang="en-GB" sz="2400" dirty="0">
              <a:latin typeface="Arial" panose="020B0604020202020204" pitchFamily="34" charset="0"/>
              <a:cs typeface="Arial" panose="020B0604020202020204" pitchFamily="34" charset="0"/>
            </a:endParaRPr>
          </a:p>
          <a:p>
            <a:pPr marL="0" indent="0">
              <a:lnSpc>
                <a:spcPct val="110000"/>
              </a:lnSpc>
              <a:spcBef>
                <a:spcPts val="0"/>
              </a:spcBef>
              <a:buNone/>
            </a:pPr>
            <a:r>
              <a:rPr lang="en-GB" sz="2400" dirty="0">
                <a:latin typeface="Arial" panose="020B0604020202020204" pitchFamily="34" charset="0"/>
                <a:cs typeface="Arial" panose="020B0604020202020204" pitchFamily="34" charset="0"/>
              </a:rPr>
              <a:t>Reliance on concentrate feedstuffs in Northern Ireland has increased. This is due to various reasons, including herd expansion and an increase in the genetic merit of the Northern Ireland dairy herd over the last 20 years, resulting in higher yielding cows that require more nutrient-dense diets.</a:t>
            </a:r>
          </a:p>
          <a:p>
            <a:pPr marL="0" indent="0">
              <a:lnSpc>
                <a:spcPct val="110000"/>
              </a:lnSpc>
              <a:spcBef>
                <a:spcPts val="0"/>
              </a:spcBef>
              <a:buNone/>
            </a:pPr>
            <a:endParaRPr lang="en-GB" sz="2400" dirty="0">
              <a:latin typeface="Arial" panose="020B0604020202020204" pitchFamily="34" charset="0"/>
              <a:cs typeface="Arial" panose="020B0604020202020204" pitchFamily="34" charset="0"/>
            </a:endParaRPr>
          </a:p>
          <a:p>
            <a:pPr marL="0" indent="0">
              <a:lnSpc>
                <a:spcPct val="110000"/>
              </a:lnSpc>
              <a:spcBef>
                <a:spcPts val="0"/>
              </a:spcBef>
              <a:buNone/>
            </a:pPr>
            <a:r>
              <a:rPr lang="en-GB" sz="2400" dirty="0">
                <a:latin typeface="Arial" panose="020B0604020202020204" pitchFamily="34" charset="0"/>
                <a:cs typeface="Arial" panose="020B0604020202020204" pitchFamily="34" charset="0"/>
              </a:rPr>
              <a:t>The higher protein content in concentrates can lead to an increase in methane and ammonia emissions from livestock and their wastes.</a:t>
            </a:r>
          </a:p>
        </p:txBody>
      </p:sp>
      <p:sp>
        <p:nvSpPr>
          <p:cNvPr id="4" name="Title 1">
            <a:extLst>
              <a:ext uri="{FF2B5EF4-FFF2-40B4-BE49-F238E27FC236}">
                <a16:creationId xmlns:a16="http://schemas.microsoft.com/office/drawing/2014/main" id="{512CEA6B-4C38-FA45-84DC-6012CBDDE6BB}"/>
              </a:ext>
            </a:extLst>
          </p:cNvPr>
          <p:cNvSpPr txBox="1">
            <a:spLocks/>
          </p:cNvSpPr>
          <p:nvPr/>
        </p:nvSpPr>
        <p:spPr>
          <a:xfrm>
            <a:off x="838200" y="638695"/>
            <a:ext cx="10515600" cy="615600"/>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3600" b="1" dirty="0">
                <a:solidFill>
                  <a:srgbClr val="E7C800"/>
                </a:solidFill>
              </a:rPr>
              <a:t>Context</a:t>
            </a:r>
          </a:p>
        </p:txBody>
      </p:sp>
    </p:spTree>
    <p:extLst>
      <p:ext uri="{BB962C8B-B14F-4D97-AF65-F5344CB8AC3E}">
        <p14:creationId xmlns:p14="http://schemas.microsoft.com/office/powerpoint/2010/main" val="2040627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AC44-B249-4A47-BCB8-F03988D8484E}"/>
              </a:ext>
            </a:extLst>
          </p:cNvPr>
          <p:cNvSpPr>
            <a:spLocks noGrp="1"/>
          </p:cNvSpPr>
          <p:nvPr>
            <p:ph type="title"/>
          </p:nvPr>
        </p:nvSpPr>
        <p:spPr>
          <a:xfrm>
            <a:off x="838200" y="637200"/>
            <a:ext cx="10515600" cy="615600"/>
          </a:xfrm>
        </p:spPr>
        <p:txBody>
          <a:bodyPr anchor="t" anchorCtr="0">
            <a:normAutofit/>
          </a:bodyPr>
          <a:lstStyle/>
          <a:p>
            <a:r>
              <a:rPr lang="en-US" sz="3500" b="1" dirty="0">
                <a:solidFill>
                  <a:srgbClr val="E7C800"/>
                </a:solidFill>
                <a:latin typeface="Arial" panose="020B0604020202020204" pitchFamily="34" charset="0"/>
                <a:cs typeface="Arial" panose="020B0604020202020204" pitchFamily="34" charset="0"/>
              </a:rPr>
              <a:t>Definitions</a:t>
            </a:r>
          </a:p>
        </p:txBody>
      </p:sp>
      <p:grpSp>
        <p:nvGrpSpPr>
          <p:cNvPr id="3" name="Group 2">
            <a:extLst>
              <a:ext uri="{FF2B5EF4-FFF2-40B4-BE49-F238E27FC236}">
                <a16:creationId xmlns:a16="http://schemas.microsoft.com/office/drawing/2014/main" id="{1F368185-6DBA-D547-A7F8-FA0AC4046AD7}"/>
              </a:ext>
            </a:extLst>
          </p:cNvPr>
          <p:cNvGrpSpPr/>
          <p:nvPr/>
        </p:nvGrpSpPr>
        <p:grpSpPr>
          <a:xfrm>
            <a:off x="907199" y="1818001"/>
            <a:ext cx="4501301" cy="2453554"/>
            <a:chOff x="907200" y="1818001"/>
            <a:chExt cx="3093482" cy="1686185"/>
          </a:xfrm>
        </p:grpSpPr>
        <p:sp>
          <p:nvSpPr>
            <p:cNvPr id="7" name="Rectangle 6">
              <a:extLst>
                <a:ext uri="{FF2B5EF4-FFF2-40B4-BE49-F238E27FC236}">
                  <a16:creationId xmlns:a16="http://schemas.microsoft.com/office/drawing/2014/main" id="{F35E2BA6-42DC-7244-B0E6-548B071F6311}"/>
                </a:ext>
              </a:extLst>
            </p:cNvPr>
            <p:cNvSpPr/>
            <p:nvPr/>
          </p:nvSpPr>
          <p:spPr>
            <a:xfrm>
              <a:off x="990000" y="1898249"/>
              <a:ext cx="2924131" cy="1522832"/>
            </a:xfrm>
            <a:prstGeom prst="rect">
              <a:avLst/>
            </a:prstGeom>
            <a:solidFill>
              <a:srgbClr val="CFE6E6"/>
            </a:solidFill>
            <a:ln w="571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latin typeface="Arial" panose="020B0604020202020204" pitchFamily="34" charset="0"/>
                  <a:cs typeface="Arial" panose="020B0604020202020204" pitchFamily="34" charset="0"/>
                </a:rPr>
                <a:t>Concentrates </a:t>
              </a:r>
            </a:p>
          </p:txBody>
        </p:sp>
        <p:sp>
          <p:nvSpPr>
            <p:cNvPr id="8" name="Rectangle 7">
              <a:extLst>
                <a:ext uri="{FF2B5EF4-FFF2-40B4-BE49-F238E27FC236}">
                  <a16:creationId xmlns:a16="http://schemas.microsoft.com/office/drawing/2014/main" id="{3B835B1B-DEB2-EF4B-A1BC-005E534A418E}"/>
                </a:ext>
              </a:extLst>
            </p:cNvPr>
            <p:cNvSpPr/>
            <p:nvPr/>
          </p:nvSpPr>
          <p:spPr>
            <a:xfrm>
              <a:off x="907200" y="1818001"/>
              <a:ext cx="3093482" cy="1686185"/>
            </a:xfrm>
            <a:prstGeom prst="rect">
              <a:avLst/>
            </a:prstGeom>
            <a:noFill/>
            <a:ln w="38100">
              <a:solidFill>
                <a:srgbClr val="CFE6E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7809FA25-EB84-1445-B16D-67F604EDE304}"/>
              </a:ext>
            </a:extLst>
          </p:cNvPr>
          <p:cNvGrpSpPr/>
          <p:nvPr/>
        </p:nvGrpSpPr>
        <p:grpSpPr>
          <a:xfrm>
            <a:off x="6358430" y="1818001"/>
            <a:ext cx="4501301" cy="2453554"/>
            <a:chOff x="907200" y="1818001"/>
            <a:chExt cx="3093482" cy="1686185"/>
          </a:xfrm>
        </p:grpSpPr>
        <p:sp>
          <p:nvSpPr>
            <p:cNvPr id="12" name="Rectangle 11">
              <a:extLst>
                <a:ext uri="{FF2B5EF4-FFF2-40B4-BE49-F238E27FC236}">
                  <a16:creationId xmlns:a16="http://schemas.microsoft.com/office/drawing/2014/main" id="{837AB0C4-7C22-F542-B6C9-C4B86EE204CB}"/>
                </a:ext>
              </a:extLst>
            </p:cNvPr>
            <p:cNvSpPr/>
            <p:nvPr/>
          </p:nvSpPr>
          <p:spPr>
            <a:xfrm>
              <a:off x="990000" y="1898249"/>
              <a:ext cx="2924131" cy="1522832"/>
            </a:xfrm>
            <a:prstGeom prst="rect">
              <a:avLst/>
            </a:prstGeom>
            <a:solidFill>
              <a:srgbClr val="CFE6E6"/>
            </a:solidFill>
            <a:ln w="571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latin typeface="Arial" panose="020B0604020202020204" pitchFamily="34" charset="0"/>
                  <a:cs typeface="Arial" panose="020B0604020202020204" pitchFamily="34" charset="0"/>
                </a:rPr>
                <a:t>Lactation curve </a:t>
              </a:r>
            </a:p>
          </p:txBody>
        </p:sp>
        <p:sp>
          <p:nvSpPr>
            <p:cNvPr id="13" name="Rectangle 12">
              <a:extLst>
                <a:ext uri="{FF2B5EF4-FFF2-40B4-BE49-F238E27FC236}">
                  <a16:creationId xmlns:a16="http://schemas.microsoft.com/office/drawing/2014/main" id="{AD6FDF04-826D-0846-9D96-F897F1659E22}"/>
                </a:ext>
              </a:extLst>
            </p:cNvPr>
            <p:cNvSpPr/>
            <p:nvPr/>
          </p:nvSpPr>
          <p:spPr>
            <a:xfrm>
              <a:off x="907200" y="1818001"/>
              <a:ext cx="3093482" cy="1686185"/>
            </a:xfrm>
            <a:prstGeom prst="rect">
              <a:avLst/>
            </a:prstGeom>
            <a:noFill/>
            <a:ln w="38100">
              <a:solidFill>
                <a:srgbClr val="CFE6E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849070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583A653E-FE35-174E-8AF3-FD9BAA52BC5B}"/>
              </a:ext>
            </a:extLst>
          </p:cNvPr>
          <p:cNvSpPr>
            <a:spLocks noGrp="1"/>
          </p:cNvSpPr>
          <p:nvPr>
            <p:ph idx="1"/>
          </p:nvPr>
        </p:nvSpPr>
        <p:spPr>
          <a:xfrm>
            <a:off x="838200" y="1384189"/>
            <a:ext cx="8059615" cy="3744401"/>
          </a:xfrm>
        </p:spPr>
        <p:txBody>
          <a:bodyPr anchor="t">
            <a:noAutofit/>
          </a:bodyPr>
          <a:lstStyle/>
          <a:p>
            <a:pPr marL="342000" lvl="0" indent="-342000">
              <a:lnSpc>
                <a:spcPct val="110000"/>
              </a:lnSpc>
              <a:spcBef>
                <a:spcPts val="600"/>
              </a:spcBef>
              <a:buClr>
                <a:srgbClr val="E7C800"/>
              </a:buClr>
            </a:pPr>
            <a:r>
              <a:rPr lang="en-GB" dirty="0">
                <a:latin typeface="Arial" panose="020B0604020202020204" pitchFamily="34" charset="0"/>
                <a:cs typeface="Arial" panose="020B0604020202020204" pitchFamily="34" charset="0"/>
              </a:rPr>
              <a:t>Describe the main features of a </a:t>
            </a:r>
            <a:r>
              <a:rPr lang="en-GB" dirty="0">
                <a:solidFill>
                  <a:srgbClr val="E7C80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lactation curve</a:t>
            </a:r>
            <a:r>
              <a:rPr lang="en-GB" dirty="0">
                <a:solidFill>
                  <a:srgbClr val="E7C800"/>
                </a:solidFill>
                <a:latin typeface="Arial" panose="020B0604020202020204" pitchFamily="34" charset="0"/>
                <a:cs typeface="Arial" panose="020B0604020202020204" pitchFamily="34" charset="0"/>
              </a:rPr>
              <a:t>.</a:t>
            </a:r>
          </a:p>
          <a:p>
            <a:pPr marL="342000" indent="-342000">
              <a:lnSpc>
                <a:spcPct val="110000"/>
              </a:lnSpc>
              <a:spcBef>
                <a:spcPts val="600"/>
              </a:spcBef>
              <a:buClr>
                <a:srgbClr val="E7C800"/>
              </a:buClr>
            </a:pPr>
            <a:r>
              <a:rPr lang="en-GB" dirty="0">
                <a:latin typeface="Arial" panose="020B0604020202020204" pitchFamily="34" charset="0"/>
                <a:cs typeface="Arial" panose="020B0604020202020204" pitchFamily="34" charset="0"/>
              </a:rPr>
              <a:t>List and explain how these food sources are used to meet dietary requirements:</a:t>
            </a:r>
          </a:p>
          <a:p>
            <a:pPr marL="410400" lvl="0" indent="356400">
              <a:lnSpc>
                <a:spcPct val="110000"/>
              </a:lnSpc>
              <a:spcBef>
                <a:spcPts val="600"/>
              </a:spcBef>
              <a:buFont typeface="Monaco" pitchFamily="2" charset="77"/>
              <a:buChar char="⎼"/>
            </a:pPr>
            <a:r>
              <a:rPr lang="en-GB" dirty="0">
                <a:latin typeface="Arial" panose="020B0604020202020204" pitchFamily="34" charset="0"/>
                <a:cs typeface="Arial" panose="020B0604020202020204" pitchFamily="34" charset="0"/>
              </a:rPr>
              <a:t>Forage;</a:t>
            </a:r>
          </a:p>
          <a:p>
            <a:pPr marL="410400" lvl="0" indent="356400">
              <a:lnSpc>
                <a:spcPct val="110000"/>
              </a:lnSpc>
              <a:spcBef>
                <a:spcPts val="600"/>
              </a:spcBef>
              <a:buFont typeface="Monaco" pitchFamily="2" charset="77"/>
              <a:buChar char="⎼"/>
            </a:pPr>
            <a:r>
              <a:rPr lang="en-GB" dirty="0">
                <a:latin typeface="Arial" panose="020B0604020202020204" pitchFamily="34" charset="0"/>
                <a:cs typeface="Arial" panose="020B0604020202020204" pitchFamily="34" charset="0"/>
              </a:rPr>
              <a:t>Fibre (roughage);</a:t>
            </a:r>
          </a:p>
          <a:p>
            <a:pPr marL="410400" lvl="0" indent="356400">
              <a:lnSpc>
                <a:spcPct val="110000"/>
              </a:lnSpc>
              <a:spcBef>
                <a:spcPts val="600"/>
              </a:spcBef>
              <a:buFont typeface="Monaco" pitchFamily="2" charset="77"/>
              <a:buChar char="⎼"/>
            </a:pPr>
            <a:r>
              <a:rPr lang="en-GB" dirty="0">
                <a:latin typeface="Arial" panose="020B0604020202020204" pitchFamily="34" charset="0"/>
                <a:cs typeface="Arial" panose="020B0604020202020204" pitchFamily="34" charset="0"/>
              </a:rPr>
              <a:t>Concentrates; and</a:t>
            </a:r>
          </a:p>
          <a:p>
            <a:pPr marL="410400" lvl="0" indent="356400">
              <a:lnSpc>
                <a:spcPct val="110000"/>
              </a:lnSpc>
              <a:spcBef>
                <a:spcPts val="600"/>
              </a:spcBef>
              <a:buFont typeface="Monaco" pitchFamily="2" charset="77"/>
              <a:buChar char="⎼"/>
            </a:pPr>
            <a:r>
              <a:rPr lang="en-GB" dirty="0">
                <a:latin typeface="Arial" panose="020B0604020202020204" pitchFamily="34" charset="0"/>
                <a:cs typeface="Arial" panose="020B0604020202020204" pitchFamily="34" charset="0"/>
              </a:rPr>
              <a:t>Minerals.</a:t>
            </a:r>
          </a:p>
          <a:p>
            <a:endParaRPr lang="en-GB" dirty="0">
              <a:latin typeface="Arial" panose="020B0604020202020204" pitchFamily="34" charset="0"/>
              <a:cs typeface="Arial" panose="020B0604020202020204" pitchFamily="34" charset="0"/>
            </a:endParaRPr>
          </a:p>
          <a:p>
            <a:pPr lvl="0"/>
            <a:endParaRPr lang="en-GB" dirty="0"/>
          </a:p>
          <a:p>
            <a:pPr>
              <a:lnSpc>
                <a:spcPct val="100000"/>
              </a:lnSpc>
            </a:pPr>
            <a:endParaRPr lang="en-GB" dirty="0"/>
          </a:p>
          <a:p>
            <a:pPr>
              <a:lnSpc>
                <a:spcPct val="100000"/>
              </a:lnSpc>
            </a:pPr>
            <a:endParaRPr lang="en-GB" dirty="0"/>
          </a:p>
          <a:p>
            <a:pPr marL="0" lvl="0" indent="0">
              <a:lnSpc>
                <a:spcPct val="100000"/>
              </a:lnSpc>
              <a:buNone/>
            </a:pPr>
            <a:endParaRPr lang="en-US" dirty="0"/>
          </a:p>
        </p:txBody>
      </p:sp>
      <p:sp>
        <p:nvSpPr>
          <p:cNvPr id="2" name="Title 1">
            <a:extLst>
              <a:ext uri="{FF2B5EF4-FFF2-40B4-BE49-F238E27FC236}">
                <a16:creationId xmlns:a16="http://schemas.microsoft.com/office/drawing/2014/main" id="{D14E5852-B37C-6C45-A1C8-C50FF2F0E1D2}"/>
              </a:ext>
            </a:extLst>
          </p:cNvPr>
          <p:cNvSpPr>
            <a:spLocks noGrp="1"/>
          </p:cNvSpPr>
          <p:nvPr>
            <p:ph type="title"/>
          </p:nvPr>
        </p:nvSpPr>
        <p:spPr>
          <a:xfrm>
            <a:off x="838200" y="637201"/>
            <a:ext cx="10515600" cy="615600"/>
          </a:xfrm>
        </p:spPr>
        <p:txBody>
          <a:bodyPr anchor="t" anchorCtr="0">
            <a:normAutofit/>
          </a:bodyPr>
          <a:lstStyle/>
          <a:p>
            <a:r>
              <a:rPr lang="en-GB" sz="3500" b="1" dirty="0">
                <a:solidFill>
                  <a:srgbClr val="E7C800"/>
                </a:solidFill>
                <a:latin typeface="Arial" panose="020B0604020202020204" pitchFamily="34" charset="0"/>
                <a:cs typeface="Arial" panose="020B0604020202020204" pitchFamily="34" charset="0"/>
              </a:rPr>
              <a:t>Discuss …</a:t>
            </a:r>
            <a:endParaRPr lang="en-US" sz="3500" b="1" dirty="0">
              <a:solidFill>
                <a:srgbClr val="E7C800"/>
              </a:solidFill>
              <a:latin typeface="Arial" panose="020B0604020202020204" pitchFamily="34" charset="0"/>
              <a:cs typeface="Arial" panose="020B0604020202020204" pitchFamily="34" charset="0"/>
            </a:endParaRPr>
          </a:p>
        </p:txBody>
      </p:sp>
      <p:pic>
        <p:nvPicPr>
          <p:cNvPr id="12" name="Picture 11">
            <a:extLst>
              <a:ext uri="{FF2B5EF4-FFF2-40B4-BE49-F238E27FC236}">
                <a16:creationId xmlns:a16="http://schemas.microsoft.com/office/drawing/2014/main" id="{A7CC31B4-D8BE-C245-9894-0455B3A1207B}"/>
              </a:ext>
            </a:extLst>
          </p:cNvPr>
          <p:cNvPicPr>
            <a:picLocks noChangeAspect="1"/>
          </p:cNvPicPr>
          <p:nvPr/>
        </p:nvPicPr>
        <p:blipFill>
          <a:blip r:embed="rId3"/>
          <a:stretch>
            <a:fillRect/>
          </a:stretch>
        </p:blipFill>
        <p:spPr>
          <a:xfrm>
            <a:off x="9718766" y="493615"/>
            <a:ext cx="1838347" cy="1246053"/>
          </a:xfrm>
          <a:prstGeom prst="rect">
            <a:avLst/>
          </a:prstGeom>
        </p:spPr>
      </p:pic>
    </p:spTree>
    <p:extLst>
      <p:ext uri="{BB962C8B-B14F-4D97-AF65-F5344CB8AC3E}">
        <p14:creationId xmlns:p14="http://schemas.microsoft.com/office/powerpoint/2010/main" val="1832792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25043-E6CC-464D-891F-D5C64E0C58C7}"/>
              </a:ext>
            </a:extLst>
          </p:cNvPr>
          <p:cNvSpPr>
            <a:spLocks noGrp="1"/>
          </p:cNvSpPr>
          <p:nvPr>
            <p:ph type="title"/>
          </p:nvPr>
        </p:nvSpPr>
        <p:spPr>
          <a:xfrm>
            <a:off x="838200" y="637200"/>
            <a:ext cx="10515600" cy="615600"/>
          </a:xfrm>
        </p:spPr>
        <p:txBody>
          <a:bodyPr anchor="t" anchorCtr="0">
            <a:normAutofit/>
          </a:bodyPr>
          <a:lstStyle/>
          <a:p>
            <a:r>
              <a:rPr lang="en-GB" sz="3500" b="1" dirty="0">
                <a:solidFill>
                  <a:srgbClr val="E7C800"/>
                </a:solidFill>
                <a:latin typeface="Arial" panose="020B0604020202020204" pitchFamily="34" charset="0"/>
                <a:cs typeface="Arial" panose="020B0604020202020204" pitchFamily="34" charset="0"/>
              </a:rPr>
              <a:t>Efficient Use of Concentrates</a:t>
            </a:r>
            <a:endParaRPr lang="en-US" sz="3500" b="1" dirty="0">
              <a:solidFill>
                <a:srgbClr val="E7C800"/>
              </a:solidFill>
              <a:latin typeface="Arial" panose="020B0604020202020204" pitchFamily="34" charset="0"/>
              <a:cs typeface="Arial" panose="020B0604020202020204" pitchFamily="34" charset="0"/>
            </a:endParaRPr>
          </a:p>
        </p:txBody>
      </p:sp>
      <p:pic>
        <p:nvPicPr>
          <p:cNvPr id="6" name="Picture 5">
            <a:hlinkClick r:id="rId3"/>
            <a:extLst>
              <a:ext uri="{FF2B5EF4-FFF2-40B4-BE49-F238E27FC236}">
                <a16:creationId xmlns:a16="http://schemas.microsoft.com/office/drawing/2014/main" id="{F938A8EE-C861-8540-9792-025B173BC807}"/>
              </a:ext>
            </a:extLst>
          </p:cNvPr>
          <p:cNvPicPr>
            <a:picLocks noChangeAspect="1"/>
          </p:cNvPicPr>
          <p:nvPr/>
        </p:nvPicPr>
        <p:blipFill>
          <a:blip r:embed="rId4"/>
          <a:stretch>
            <a:fillRect/>
          </a:stretch>
        </p:blipFill>
        <p:spPr>
          <a:xfrm>
            <a:off x="1041245" y="1625598"/>
            <a:ext cx="6070912" cy="3414888"/>
          </a:xfrm>
          <a:prstGeom prst="rect">
            <a:avLst/>
          </a:prstGeom>
        </p:spPr>
      </p:pic>
      <p:sp>
        <p:nvSpPr>
          <p:cNvPr id="7" name="Rectangle 6">
            <a:extLst>
              <a:ext uri="{FF2B5EF4-FFF2-40B4-BE49-F238E27FC236}">
                <a16:creationId xmlns:a16="http://schemas.microsoft.com/office/drawing/2014/main" id="{BADA2E00-15F9-B94F-8399-C2F8C86D0EC0}"/>
              </a:ext>
            </a:extLst>
          </p:cNvPr>
          <p:cNvSpPr/>
          <p:nvPr/>
        </p:nvSpPr>
        <p:spPr>
          <a:xfrm>
            <a:off x="939801" y="1538107"/>
            <a:ext cx="6273643" cy="3567291"/>
          </a:xfrm>
          <a:prstGeom prst="rect">
            <a:avLst/>
          </a:prstGeom>
          <a:noFill/>
          <a:ln w="38100">
            <a:solidFill>
              <a:srgbClr val="CFE6E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a:extLst>
              <a:ext uri="{FF2B5EF4-FFF2-40B4-BE49-F238E27FC236}">
                <a16:creationId xmlns:a16="http://schemas.microsoft.com/office/drawing/2014/main" id="{D53E3888-E0C5-9D4F-B5F2-DC3C005D3288}"/>
              </a:ext>
            </a:extLst>
          </p:cNvPr>
          <p:cNvSpPr txBox="1"/>
          <p:nvPr/>
        </p:nvSpPr>
        <p:spPr>
          <a:xfrm>
            <a:off x="825702" y="5215466"/>
            <a:ext cx="6160911" cy="338554"/>
          </a:xfrm>
          <a:prstGeom prst="rect">
            <a:avLst/>
          </a:prstGeom>
          <a:noFill/>
        </p:spPr>
        <p:txBody>
          <a:bodyPr wrap="square" rtlCol="0">
            <a:spAutoFit/>
          </a:bodyPr>
          <a:lstStyle/>
          <a:p>
            <a:r>
              <a:rPr lang="en-GB" sz="1600" b="1" cap="all" dirty="0">
                <a:solidFill>
                  <a:srgbClr val="E7C800"/>
                </a:solidFill>
                <a:latin typeface="Arial" panose="020B0604020202020204" pitchFamily="34" charset="0"/>
                <a:cs typeface="Arial" panose="020B0604020202020204" pitchFamily="34" charset="0"/>
                <a:hlinkClick r:id="rId3"/>
              </a:rPr>
              <a:t>Resource 1  EFFICIENT USE OF CONCENTRATES</a:t>
            </a:r>
            <a:endParaRPr lang="en-GB" sz="1600" cap="al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1857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2707012-F83C-B649-9CF8-205CA0C4B129}"/>
              </a:ext>
            </a:extLst>
          </p:cNvPr>
          <p:cNvSpPr txBox="1">
            <a:spLocks/>
          </p:cNvSpPr>
          <p:nvPr/>
        </p:nvSpPr>
        <p:spPr>
          <a:xfrm>
            <a:off x="838200" y="637200"/>
            <a:ext cx="10515600" cy="615600"/>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500" b="1" dirty="0">
                <a:solidFill>
                  <a:srgbClr val="E7C800"/>
                </a:solidFill>
                <a:latin typeface="Arial" panose="020B0604020202020204" pitchFamily="34" charset="0"/>
                <a:cs typeface="Arial" panose="020B0604020202020204" pitchFamily="34" charset="0"/>
              </a:rPr>
              <a:t>Activity – Mind Map</a:t>
            </a:r>
          </a:p>
        </p:txBody>
      </p:sp>
      <p:sp>
        <p:nvSpPr>
          <p:cNvPr id="5" name="Content Placeholder 2">
            <a:extLst>
              <a:ext uri="{FF2B5EF4-FFF2-40B4-BE49-F238E27FC236}">
                <a16:creationId xmlns:a16="http://schemas.microsoft.com/office/drawing/2014/main" id="{A91969F1-93DD-F243-911F-1A8C080B1718}"/>
              </a:ext>
            </a:extLst>
          </p:cNvPr>
          <p:cNvSpPr txBox="1">
            <a:spLocks/>
          </p:cNvSpPr>
          <p:nvPr/>
        </p:nvSpPr>
        <p:spPr>
          <a:xfrm>
            <a:off x="838800" y="1382400"/>
            <a:ext cx="11218217" cy="101790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spcBef>
                <a:spcPts val="0"/>
              </a:spcBef>
            </a:pPr>
            <a:r>
              <a:rPr lang="en-GB" dirty="0">
                <a:latin typeface="Arial" panose="020B0604020202020204" pitchFamily="34" charset="0"/>
                <a:cs typeface="Arial" panose="020B0604020202020204" pitchFamily="34" charset="0"/>
              </a:rPr>
              <a:t>Create a mind map to illustrate your understanding of efficient concentrate use.</a:t>
            </a:r>
            <a:endParaRPr lang="en-US" dirty="0">
              <a:latin typeface="Arial" panose="020B0604020202020204" pitchFamily="34" charset="0"/>
              <a:cs typeface="Arial" panose="020B0604020202020204" pitchFamily="34" charset="0"/>
            </a:endParaRPr>
          </a:p>
        </p:txBody>
      </p:sp>
      <p:grpSp>
        <p:nvGrpSpPr>
          <p:cNvPr id="84" name="Group 83">
            <a:extLst>
              <a:ext uri="{FF2B5EF4-FFF2-40B4-BE49-F238E27FC236}">
                <a16:creationId xmlns:a16="http://schemas.microsoft.com/office/drawing/2014/main" id="{F809D395-D982-C640-8D63-8BDF274012AE}"/>
              </a:ext>
            </a:extLst>
          </p:cNvPr>
          <p:cNvGrpSpPr/>
          <p:nvPr/>
        </p:nvGrpSpPr>
        <p:grpSpPr>
          <a:xfrm>
            <a:off x="1011391" y="2092573"/>
            <a:ext cx="10299848" cy="4191517"/>
            <a:chOff x="601298" y="1930992"/>
            <a:chExt cx="11017899" cy="4483727"/>
          </a:xfrm>
        </p:grpSpPr>
        <p:pic>
          <p:nvPicPr>
            <p:cNvPr id="6" name="Picture 5">
              <a:extLst>
                <a:ext uri="{FF2B5EF4-FFF2-40B4-BE49-F238E27FC236}">
                  <a16:creationId xmlns:a16="http://schemas.microsoft.com/office/drawing/2014/main" id="{8134E1CA-7BBA-E74A-8005-492045347560}"/>
                </a:ext>
              </a:extLst>
            </p:cNvPr>
            <p:cNvPicPr>
              <a:picLocks noChangeAspect="1"/>
            </p:cNvPicPr>
            <p:nvPr/>
          </p:nvPicPr>
          <p:blipFill>
            <a:blip r:embed="rId2"/>
            <a:stretch>
              <a:fillRect/>
            </a:stretch>
          </p:blipFill>
          <p:spPr>
            <a:xfrm>
              <a:off x="4270465" y="2347504"/>
              <a:ext cx="3214552" cy="3214552"/>
            </a:xfrm>
            <a:prstGeom prst="rect">
              <a:avLst/>
            </a:prstGeom>
          </p:spPr>
        </p:pic>
        <p:pic>
          <p:nvPicPr>
            <p:cNvPr id="11" name="Picture 10">
              <a:extLst>
                <a:ext uri="{FF2B5EF4-FFF2-40B4-BE49-F238E27FC236}">
                  <a16:creationId xmlns:a16="http://schemas.microsoft.com/office/drawing/2014/main" id="{F4BFC380-78DF-F249-A21E-A4F5DB98950C}"/>
                </a:ext>
              </a:extLst>
            </p:cNvPr>
            <p:cNvPicPr>
              <a:picLocks noChangeAspect="1"/>
            </p:cNvPicPr>
            <p:nvPr/>
          </p:nvPicPr>
          <p:blipFill>
            <a:blip r:embed="rId3"/>
            <a:stretch>
              <a:fillRect/>
            </a:stretch>
          </p:blipFill>
          <p:spPr>
            <a:xfrm>
              <a:off x="861329" y="4388612"/>
              <a:ext cx="2026107" cy="2026107"/>
            </a:xfrm>
            <a:prstGeom prst="rect">
              <a:avLst/>
            </a:prstGeom>
          </p:spPr>
        </p:pic>
        <p:sp>
          <p:nvSpPr>
            <p:cNvPr id="12" name="TextBox 11">
              <a:extLst>
                <a:ext uri="{FF2B5EF4-FFF2-40B4-BE49-F238E27FC236}">
                  <a16:creationId xmlns:a16="http://schemas.microsoft.com/office/drawing/2014/main" id="{75B0F592-B7FB-1740-A374-ABA8969F6717}"/>
                </a:ext>
              </a:extLst>
            </p:cNvPr>
            <p:cNvSpPr txBox="1"/>
            <p:nvPr/>
          </p:nvSpPr>
          <p:spPr>
            <a:xfrm>
              <a:off x="4284072" y="3334127"/>
              <a:ext cx="3187337" cy="1481549"/>
            </a:xfrm>
            <a:prstGeom prst="rect">
              <a:avLst/>
            </a:prstGeom>
            <a:noFill/>
          </p:spPr>
          <p:txBody>
            <a:bodyPr wrap="square" rtlCol="0">
              <a:spAutoFit/>
            </a:bodyPr>
            <a:lstStyle/>
            <a:p>
              <a:pPr algn="ctr"/>
              <a:r>
                <a:rPr lang="en-GB" sz="2800" dirty="0">
                  <a:latin typeface="Arial" panose="020B0604020202020204" pitchFamily="34" charset="0"/>
                  <a:cs typeface="Arial" panose="020B0604020202020204" pitchFamily="34" charset="0"/>
                </a:rPr>
                <a:t>Efficient</a:t>
              </a:r>
            </a:p>
            <a:p>
              <a:pPr algn="ctr"/>
              <a:r>
                <a:rPr lang="en-GB" sz="2800" dirty="0">
                  <a:latin typeface="Arial" panose="020B0604020202020204" pitchFamily="34" charset="0"/>
                  <a:cs typeface="Arial" panose="020B0604020202020204" pitchFamily="34" charset="0"/>
                </a:rPr>
                <a:t>Concentrate</a:t>
              </a:r>
            </a:p>
            <a:p>
              <a:pPr algn="ctr"/>
              <a:r>
                <a:rPr lang="en-GB" sz="2800" dirty="0">
                  <a:latin typeface="Arial" panose="020B0604020202020204" pitchFamily="34" charset="0"/>
                  <a:cs typeface="Arial" panose="020B0604020202020204" pitchFamily="34" charset="0"/>
                </a:rPr>
                <a:t>Use</a:t>
              </a:r>
              <a:endParaRPr lang="en-GB" sz="2800" dirty="0"/>
            </a:p>
          </p:txBody>
        </p:sp>
        <p:pic>
          <p:nvPicPr>
            <p:cNvPr id="16" name="Picture 15">
              <a:extLst>
                <a:ext uri="{FF2B5EF4-FFF2-40B4-BE49-F238E27FC236}">
                  <a16:creationId xmlns:a16="http://schemas.microsoft.com/office/drawing/2014/main" id="{CB1EC892-57B1-DE47-B40E-DE67387A6C27}"/>
                </a:ext>
              </a:extLst>
            </p:cNvPr>
            <p:cNvPicPr>
              <a:picLocks noChangeAspect="1"/>
            </p:cNvPicPr>
            <p:nvPr/>
          </p:nvPicPr>
          <p:blipFill>
            <a:blip r:embed="rId4"/>
            <a:stretch>
              <a:fillRect/>
            </a:stretch>
          </p:blipFill>
          <p:spPr>
            <a:xfrm>
              <a:off x="8536448" y="1930992"/>
              <a:ext cx="1846800" cy="1846800"/>
            </a:xfrm>
            <a:prstGeom prst="rect">
              <a:avLst/>
            </a:prstGeom>
          </p:spPr>
        </p:pic>
        <p:cxnSp>
          <p:nvCxnSpPr>
            <p:cNvPr id="20" name="Straight Connector 19">
              <a:extLst>
                <a:ext uri="{FF2B5EF4-FFF2-40B4-BE49-F238E27FC236}">
                  <a16:creationId xmlns:a16="http://schemas.microsoft.com/office/drawing/2014/main" id="{13C76FB6-715A-294D-9E4D-D8C2DE27AE2D}"/>
                </a:ext>
              </a:extLst>
            </p:cNvPr>
            <p:cNvCxnSpPr>
              <a:cxnSpLocks/>
            </p:cNvCxnSpPr>
            <p:nvPr/>
          </p:nvCxnSpPr>
          <p:spPr>
            <a:xfrm flipV="1">
              <a:off x="2913562" y="4585064"/>
              <a:ext cx="1396636" cy="453086"/>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7C087BE-803D-EE4D-B3A3-37D03500B167}"/>
                </a:ext>
              </a:extLst>
            </p:cNvPr>
            <p:cNvCxnSpPr>
              <a:cxnSpLocks/>
            </p:cNvCxnSpPr>
            <p:nvPr/>
          </p:nvCxnSpPr>
          <p:spPr>
            <a:xfrm flipV="1">
              <a:off x="7524205" y="3200400"/>
              <a:ext cx="992778" cy="334571"/>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859CAF-9053-864D-A3F3-FF803B5CAE5A}"/>
                </a:ext>
              </a:extLst>
            </p:cNvPr>
            <p:cNvCxnSpPr>
              <a:cxnSpLocks/>
            </p:cNvCxnSpPr>
            <p:nvPr/>
          </p:nvCxnSpPr>
          <p:spPr>
            <a:xfrm flipH="1" flipV="1">
              <a:off x="1378366" y="3511473"/>
              <a:ext cx="228365" cy="841037"/>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pic>
          <p:nvPicPr>
            <p:cNvPr id="32" name="Picture 31">
              <a:extLst>
                <a:ext uri="{FF2B5EF4-FFF2-40B4-BE49-F238E27FC236}">
                  <a16:creationId xmlns:a16="http://schemas.microsoft.com/office/drawing/2014/main" id="{1C953CC1-308E-8C4C-A08E-105D4690CDC7}"/>
                </a:ext>
              </a:extLst>
            </p:cNvPr>
            <p:cNvPicPr>
              <a:picLocks noChangeAspect="1"/>
            </p:cNvPicPr>
            <p:nvPr/>
          </p:nvPicPr>
          <p:blipFill>
            <a:blip r:embed="rId5"/>
            <a:stretch>
              <a:fillRect/>
            </a:stretch>
          </p:blipFill>
          <p:spPr>
            <a:xfrm>
              <a:off x="601298" y="2217850"/>
              <a:ext cx="1273084" cy="1273084"/>
            </a:xfrm>
            <a:prstGeom prst="rect">
              <a:avLst/>
            </a:prstGeom>
          </p:spPr>
        </p:pic>
        <p:pic>
          <p:nvPicPr>
            <p:cNvPr id="33" name="Picture 32">
              <a:extLst>
                <a:ext uri="{FF2B5EF4-FFF2-40B4-BE49-F238E27FC236}">
                  <a16:creationId xmlns:a16="http://schemas.microsoft.com/office/drawing/2014/main" id="{11CBF83A-F633-A542-BC56-1F34ABB4F280}"/>
                </a:ext>
              </a:extLst>
            </p:cNvPr>
            <p:cNvPicPr>
              <a:picLocks noChangeAspect="1"/>
            </p:cNvPicPr>
            <p:nvPr/>
          </p:nvPicPr>
          <p:blipFill>
            <a:blip r:embed="rId6"/>
            <a:stretch>
              <a:fillRect/>
            </a:stretch>
          </p:blipFill>
          <p:spPr>
            <a:xfrm>
              <a:off x="8091272" y="5012024"/>
              <a:ext cx="1331867" cy="1331867"/>
            </a:xfrm>
            <a:prstGeom prst="rect">
              <a:avLst/>
            </a:prstGeom>
          </p:spPr>
        </p:pic>
        <p:cxnSp>
          <p:nvCxnSpPr>
            <p:cNvPr id="34" name="Straight Connector 33">
              <a:extLst>
                <a:ext uri="{FF2B5EF4-FFF2-40B4-BE49-F238E27FC236}">
                  <a16:creationId xmlns:a16="http://schemas.microsoft.com/office/drawing/2014/main" id="{F51769AE-FA5F-5249-B613-633C09C4C7BB}"/>
                </a:ext>
              </a:extLst>
            </p:cNvPr>
            <p:cNvCxnSpPr>
              <a:cxnSpLocks/>
            </p:cNvCxnSpPr>
            <p:nvPr/>
          </p:nvCxnSpPr>
          <p:spPr>
            <a:xfrm flipV="1">
              <a:off x="8882742" y="3728549"/>
              <a:ext cx="265259" cy="1218160"/>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7F9CB88E-0DA1-7B42-AD3F-F4C6119D562A}"/>
                </a:ext>
              </a:extLst>
            </p:cNvPr>
            <p:cNvPicPr>
              <a:picLocks noChangeAspect="1"/>
            </p:cNvPicPr>
            <p:nvPr/>
          </p:nvPicPr>
          <p:blipFill>
            <a:blip r:embed="rId7"/>
            <a:stretch>
              <a:fillRect/>
            </a:stretch>
          </p:blipFill>
          <p:spPr>
            <a:xfrm>
              <a:off x="10226894" y="4341999"/>
              <a:ext cx="1392303" cy="1392303"/>
            </a:xfrm>
            <a:prstGeom prst="rect">
              <a:avLst/>
            </a:prstGeom>
          </p:spPr>
        </p:pic>
        <p:cxnSp>
          <p:nvCxnSpPr>
            <p:cNvPr id="39" name="Straight Connector 38">
              <a:extLst>
                <a:ext uri="{FF2B5EF4-FFF2-40B4-BE49-F238E27FC236}">
                  <a16:creationId xmlns:a16="http://schemas.microsoft.com/office/drawing/2014/main" id="{37A8EB5D-B6B1-554D-864C-B3C1600D8A32}"/>
                </a:ext>
              </a:extLst>
            </p:cNvPr>
            <p:cNvCxnSpPr>
              <a:cxnSpLocks/>
            </p:cNvCxnSpPr>
            <p:nvPr/>
          </p:nvCxnSpPr>
          <p:spPr>
            <a:xfrm>
              <a:off x="9925125" y="3640037"/>
              <a:ext cx="603538" cy="808596"/>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pic>
          <p:nvPicPr>
            <p:cNvPr id="48" name="Picture 47">
              <a:extLst>
                <a:ext uri="{FF2B5EF4-FFF2-40B4-BE49-F238E27FC236}">
                  <a16:creationId xmlns:a16="http://schemas.microsoft.com/office/drawing/2014/main" id="{D147ED2B-8351-ED4A-A358-D5B79141C32F}"/>
                </a:ext>
              </a:extLst>
            </p:cNvPr>
            <p:cNvPicPr>
              <a:picLocks noChangeAspect="1"/>
            </p:cNvPicPr>
            <p:nvPr/>
          </p:nvPicPr>
          <p:blipFill>
            <a:blip r:embed="rId7"/>
            <a:stretch>
              <a:fillRect/>
            </a:stretch>
          </p:blipFill>
          <p:spPr>
            <a:xfrm>
              <a:off x="2837754" y="1987809"/>
              <a:ext cx="1087712" cy="1087712"/>
            </a:xfrm>
            <a:prstGeom prst="rect">
              <a:avLst/>
            </a:prstGeom>
          </p:spPr>
        </p:pic>
        <p:cxnSp>
          <p:nvCxnSpPr>
            <p:cNvPr id="49" name="Straight Connector 48">
              <a:extLst>
                <a:ext uri="{FF2B5EF4-FFF2-40B4-BE49-F238E27FC236}">
                  <a16:creationId xmlns:a16="http://schemas.microsoft.com/office/drawing/2014/main" id="{B52EC3C8-2FF6-4843-A97F-F4662010C62B}"/>
                </a:ext>
              </a:extLst>
            </p:cNvPr>
            <p:cNvCxnSpPr>
              <a:cxnSpLocks/>
            </p:cNvCxnSpPr>
            <p:nvPr/>
          </p:nvCxnSpPr>
          <p:spPr>
            <a:xfrm flipV="1">
              <a:off x="1939655" y="2557791"/>
              <a:ext cx="778810" cy="161950"/>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ADEB4C3-82DA-774E-A20C-310821BBB3F9}"/>
                </a:ext>
              </a:extLst>
            </p:cNvPr>
            <p:cNvCxnSpPr>
              <a:cxnSpLocks/>
            </p:cNvCxnSpPr>
            <p:nvPr/>
          </p:nvCxnSpPr>
          <p:spPr>
            <a:xfrm>
              <a:off x="7202394" y="5012024"/>
              <a:ext cx="808338" cy="389641"/>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3FC76A1-B1D3-A54E-BF29-72C31BE8A0FF}"/>
                </a:ext>
              </a:extLst>
            </p:cNvPr>
            <p:cNvCxnSpPr>
              <a:cxnSpLocks/>
            </p:cNvCxnSpPr>
            <p:nvPr/>
          </p:nvCxnSpPr>
          <p:spPr>
            <a:xfrm flipV="1">
              <a:off x="9507096" y="5447211"/>
              <a:ext cx="760310" cy="215034"/>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739A85D4-72A5-F34F-9DF8-7D51314F8F74}"/>
                </a:ext>
              </a:extLst>
            </p:cNvPr>
            <p:cNvCxnSpPr>
              <a:cxnSpLocks/>
            </p:cNvCxnSpPr>
            <p:nvPr/>
          </p:nvCxnSpPr>
          <p:spPr>
            <a:xfrm flipV="1">
              <a:off x="2455817" y="3075521"/>
              <a:ext cx="724114" cy="1418102"/>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9AAFB140-FEE5-444D-A5A5-D66D500C50DC}"/>
                </a:ext>
              </a:extLst>
            </p:cNvPr>
            <p:cNvPicPr>
              <a:picLocks noChangeAspect="1"/>
            </p:cNvPicPr>
            <p:nvPr/>
          </p:nvPicPr>
          <p:blipFill>
            <a:blip r:embed="rId5"/>
            <a:stretch>
              <a:fillRect/>
            </a:stretch>
          </p:blipFill>
          <p:spPr>
            <a:xfrm>
              <a:off x="7326853" y="2071758"/>
              <a:ext cx="693741" cy="693741"/>
            </a:xfrm>
            <a:prstGeom prst="rect">
              <a:avLst/>
            </a:prstGeom>
          </p:spPr>
        </p:pic>
        <p:pic>
          <p:nvPicPr>
            <p:cNvPr id="78" name="Picture 77">
              <a:extLst>
                <a:ext uri="{FF2B5EF4-FFF2-40B4-BE49-F238E27FC236}">
                  <a16:creationId xmlns:a16="http://schemas.microsoft.com/office/drawing/2014/main" id="{FA7DBE76-42F3-B34B-BDE0-D5CD717D6448}"/>
                </a:ext>
              </a:extLst>
            </p:cNvPr>
            <p:cNvPicPr>
              <a:picLocks noChangeAspect="1"/>
            </p:cNvPicPr>
            <p:nvPr/>
          </p:nvPicPr>
          <p:blipFill>
            <a:blip r:embed="rId6"/>
            <a:stretch>
              <a:fillRect/>
            </a:stretch>
          </p:blipFill>
          <p:spPr>
            <a:xfrm>
              <a:off x="3432648" y="5260285"/>
              <a:ext cx="681646" cy="681646"/>
            </a:xfrm>
            <a:prstGeom prst="rect">
              <a:avLst/>
            </a:prstGeom>
          </p:spPr>
        </p:pic>
        <p:cxnSp>
          <p:nvCxnSpPr>
            <p:cNvPr id="80" name="Straight Connector 79">
              <a:extLst>
                <a:ext uri="{FF2B5EF4-FFF2-40B4-BE49-F238E27FC236}">
                  <a16:creationId xmlns:a16="http://schemas.microsoft.com/office/drawing/2014/main" id="{16C2C925-136F-7442-9F29-63F444B15E47}"/>
                </a:ext>
              </a:extLst>
            </p:cNvPr>
            <p:cNvCxnSpPr>
              <a:cxnSpLocks/>
            </p:cNvCxnSpPr>
            <p:nvPr/>
          </p:nvCxnSpPr>
          <p:spPr>
            <a:xfrm>
              <a:off x="3958123" y="2765499"/>
              <a:ext cx="483197" cy="176939"/>
            </a:xfrm>
            <a:prstGeom prst="line">
              <a:avLst/>
            </a:prstGeom>
            <a:ln w="381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2407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46193587BFF49A2E1DA8B46E26A0B" ma:contentTypeVersion="10" ma:contentTypeDescription="Create a new document." ma:contentTypeScope="" ma:versionID="eeacdb041bd3d6ff1c1e5092918f4c8a">
  <xsd:schema xmlns:xsd="http://www.w3.org/2001/XMLSchema" xmlns:xs="http://www.w3.org/2001/XMLSchema" xmlns:p="http://schemas.microsoft.com/office/2006/metadata/properties" xmlns:ns2="75fe370f-3d0a-4208-9b1a-4bd0b7fff9cb" xmlns:ns3="c5d2923e-c8a7-4b3a-beb8-643bd3e04610" targetNamespace="http://schemas.microsoft.com/office/2006/metadata/properties" ma:root="true" ma:fieldsID="ef80bc1ca9f1341fe966874b60eba3de" ns2:_="" ns3:_="">
    <xsd:import namespace="75fe370f-3d0a-4208-9b1a-4bd0b7fff9cb"/>
    <xsd:import namespace="c5d2923e-c8a7-4b3a-beb8-643bd3e0461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fe370f-3d0a-4208-9b1a-4bd0b7fff9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d2923e-c8a7-4b3a-beb8-643bd3e0461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BE97AA-3867-4B4A-A345-66DB7A60AD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fe370f-3d0a-4208-9b1a-4bd0b7fff9cb"/>
    <ds:schemaRef ds:uri="c5d2923e-c8a7-4b3a-beb8-643bd3e046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B520D4-7452-433A-B3DF-63BF6613233B}">
  <ds:schemaRefs>
    <ds:schemaRef ds:uri="http://schemas.microsoft.com/sharepoint/v3/contenttype/forms"/>
  </ds:schemaRefs>
</ds:datastoreItem>
</file>

<file path=customXml/itemProps3.xml><?xml version="1.0" encoding="utf-8"?>
<ds:datastoreItem xmlns:ds="http://schemas.openxmlformats.org/officeDocument/2006/customXml" ds:itemID="{A1AE4198-6A45-4907-A9BA-85629AE34A69}">
  <ds:schemaRefs>
    <ds:schemaRef ds:uri="http://schemas.microsoft.com/office/2006/documentManagement/types"/>
    <ds:schemaRef ds:uri="http://purl.org/dc/dcmitype/"/>
    <ds:schemaRef ds:uri="http://purl.org/dc/elements/1.1/"/>
    <ds:schemaRef ds:uri="http://www.w3.org/XML/1998/namespace"/>
    <ds:schemaRef ds:uri="c5d2923e-c8a7-4b3a-beb8-643bd3e04610"/>
    <ds:schemaRef ds:uri="http://schemas.microsoft.com/office/infopath/2007/PartnerControls"/>
    <ds:schemaRef ds:uri="http://purl.org/dc/terms/"/>
    <ds:schemaRef ds:uri="75fe370f-3d0a-4208-9b1a-4bd0b7fff9cb"/>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514</TotalTime>
  <Words>277</Words>
  <Application>Microsoft Macintosh PowerPoint</Application>
  <PresentationFormat>Widescreen</PresentationFormat>
  <Paragraphs>36</Paragraphs>
  <Slides>7</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Calibri Light</vt:lpstr>
      <vt:lpstr>Monaco</vt:lpstr>
      <vt:lpstr>Office Theme</vt:lpstr>
      <vt:lpstr>1_Office Theme</vt:lpstr>
      <vt:lpstr>2_Office Theme</vt:lpstr>
      <vt:lpstr>PowerPoint Presentation</vt:lpstr>
      <vt:lpstr>Learning Intentions</vt:lpstr>
      <vt:lpstr>PowerPoint Presentation</vt:lpstr>
      <vt:lpstr>Definitions</vt:lpstr>
      <vt:lpstr>Discuss …</vt:lpstr>
      <vt:lpstr>Efficient Use of Concentrates</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Julie Gray</dc:creator>
  <cp:lastModifiedBy>Christine McVeigh</cp:lastModifiedBy>
  <cp:revision>92</cp:revision>
  <dcterms:created xsi:type="dcterms:W3CDTF">2021-08-03T10:58:58Z</dcterms:created>
  <dcterms:modified xsi:type="dcterms:W3CDTF">2021-11-22T09:10:31Z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0x0101006F546193587BFF49A2E1DA8B46E26A0B</vt:lpwstr>
  </property>
</Properties>
</file>